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2" r:id="rId36"/>
    <p:sldId id="293" r:id="rId37"/>
    <p:sldId id="294" r:id="rId38"/>
    <p:sldId id="295" r:id="rId39"/>
    <p:sldId id="296" r:id="rId40"/>
    <p:sldId id="297" r:id="rId41"/>
    <p:sldId id="29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2690" autoAdjust="0"/>
  </p:normalViewPr>
  <p:slideViewPr>
    <p:cSldViewPr>
      <p:cViewPr varScale="1">
        <p:scale>
          <a:sx n="88" d="100"/>
          <a:sy n="88" d="100"/>
        </p:scale>
        <p:origin x="-96" y="-102"/>
      </p:cViewPr>
      <p:guideLst>
        <p:guide orient="horz" pos="2160"/>
        <p:guide pos="2880"/>
      </p:guideLst>
    </p:cSldViewPr>
  </p:slideViewPr>
  <p:notesTextViewPr>
    <p:cViewPr>
      <p:scale>
        <a:sx n="100" d="100"/>
        <a:sy n="100" d="100"/>
      </p:scale>
      <p:origin x="0" y="222"/>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AAD31-077C-4DD4-8F83-E9DC6F3AEC63}" type="datetimeFigureOut">
              <a:rPr lang="en-US" smtClean="0"/>
              <a:pPr/>
              <a:t>2/16/2010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6B61E2-E905-4D0E-AEF9-A6740A0E3A4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 Search committee, Sue,</a:t>
            </a:r>
            <a:r>
              <a:rPr lang="en-US" baseline="0" dirty="0" smtClean="0"/>
              <a:t> Bill Simmons, Cathy Lutz, faculty, </a:t>
            </a:r>
            <a:r>
              <a:rPr lang="en-US" baseline="0" dirty="0" err="1" smtClean="0"/>
              <a:t>postdocs</a:t>
            </a:r>
            <a:r>
              <a:rPr lang="en-US" baseline="0" dirty="0" smtClean="0"/>
              <a:t> and students, Steve</a:t>
            </a:r>
          </a:p>
          <a:p>
            <a:r>
              <a:rPr lang="en-US" baseline="0" dirty="0" smtClean="0"/>
              <a:t>Not talking GIS or El Zotz</a:t>
            </a:r>
          </a:p>
          <a:p>
            <a:endParaRPr lang="en-US" baseline="0" dirty="0" smtClean="0"/>
          </a:p>
          <a:p>
            <a:r>
              <a:rPr lang="en-US" baseline="0" dirty="0" smtClean="0"/>
              <a:t>How governance functioned in ancient Mesoamerica</a:t>
            </a:r>
          </a:p>
          <a:p>
            <a:r>
              <a:rPr lang="en-US" baseline="0" dirty="0" smtClean="0"/>
              <a:t>Why did some polities have a broader influence than others?</a:t>
            </a:r>
          </a:p>
          <a:p>
            <a:r>
              <a:rPr lang="en-US" baseline="0" dirty="0" smtClean="0"/>
              <a:t>Why were different political decisions made?</a:t>
            </a:r>
          </a:p>
          <a:p>
            <a:endParaRPr lang="en-US" baseline="0" dirty="0" smtClean="0"/>
          </a:p>
          <a:p>
            <a:r>
              <a:rPr lang="en-US" baseline="0" dirty="0" smtClean="0"/>
              <a:t>After some background information, I would like to define two principle strategies of governance in Mesoamerica</a:t>
            </a:r>
          </a:p>
          <a:p>
            <a:endParaRPr lang="en-US" baseline="0" dirty="0" smtClean="0"/>
          </a:p>
          <a:p>
            <a:r>
              <a:rPr lang="en-US" baseline="0" dirty="0" smtClean="0"/>
              <a:t>Case </a:t>
            </a:r>
            <a:r>
              <a:rPr lang="en-US" baseline="0" dirty="0" smtClean="0"/>
              <a:t>studies</a:t>
            </a:r>
          </a:p>
          <a:p>
            <a:endParaRPr lang="en-US" baseline="0" dirty="0" smtClean="0"/>
          </a:p>
          <a:p>
            <a:r>
              <a:rPr lang="en-US" baseline="0" dirty="0" smtClean="0"/>
              <a:t>Argue </a:t>
            </a:r>
            <a:r>
              <a:rPr lang="en-US" baseline="0" dirty="0" smtClean="0"/>
              <a:t>that the origins of these strategies date to the earliest Mesoamerican civilization and should be considered defining characteristics of Mesoamerican states</a:t>
            </a:r>
          </a:p>
          <a:p>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smtClean="0"/>
              <a:t>Cosmovision</a:t>
            </a:r>
            <a:r>
              <a:rPr lang="en-US" dirty="0" smtClean="0"/>
              <a:t> is a useful framework, but has a strong cosmological</a:t>
            </a:r>
            <a:r>
              <a:rPr lang="en-US" baseline="0" dirty="0" smtClean="0"/>
              <a:t> and religious focus </a:t>
            </a:r>
          </a:p>
          <a:p>
            <a:pPr eaLnBrk="1" hangingPunct="1">
              <a:spcBef>
                <a:spcPct val="0"/>
              </a:spcBef>
            </a:pPr>
            <a:endParaRPr lang="en-US" baseline="0" dirty="0" smtClean="0"/>
          </a:p>
          <a:p>
            <a:pPr eaLnBrk="1" hangingPunct="1">
              <a:spcBef>
                <a:spcPct val="0"/>
              </a:spcBef>
            </a:pPr>
            <a:r>
              <a:rPr lang="en-US" baseline="0" dirty="0" smtClean="0"/>
              <a:t>The </a:t>
            </a:r>
            <a:r>
              <a:rPr lang="en-US" baseline="0" dirty="0" smtClean="0"/>
              <a:t>core beliefs that have been identified are only those that survive to the present</a:t>
            </a:r>
          </a:p>
          <a:p>
            <a:pPr eaLnBrk="1" hangingPunct="1">
              <a:spcBef>
                <a:spcPct val="0"/>
              </a:spcBef>
            </a:pPr>
            <a:endParaRPr lang="en-US" baseline="0" dirty="0" smtClean="0"/>
          </a:p>
          <a:p>
            <a:pPr eaLnBrk="1" hangingPunct="1">
              <a:spcBef>
                <a:spcPct val="0"/>
              </a:spcBef>
            </a:pPr>
            <a:r>
              <a:rPr lang="en-US" baseline="0" dirty="0" smtClean="0"/>
              <a:t>Political </a:t>
            </a:r>
            <a:r>
              <a:rPr lang="en-US" baseline="0" dirty="0" smtClean="0"/>
              <a:t>strategies in ancient Mesoamerica were closely connected to religious and cosmological concepts, but since governance was taken out of the hands of native people after the Spanish Conquest there in no modern day survival</a:t>
            </a:r>
            <a:endParaRPr lang="en-US" dirty="0"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9981A5-03C3-4342-9D3F-71799AAC2B63}"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Diverse data, conjunctive approach, holistic</a:t>
            </a:r>
            <a:r>
              <a:rPr lang="en-US" baseline="0" dirty="0" smtClean="0"/>
              <a:t> interpretation</a:t>
            </a:r>
          </a:p>
          <a:p>
            <a:endParaRPr lang="en-US" baseline="0" dirty="0" smtClean="0"/>
          </a:p>
          <a:p>
            <a:r>
              <a:rPr lang="en-US" baseline="0" dirty="0" smtClean="0"/>
              <a:t>Archaeological </a:t>
            </a:r>
            <a:r>
              <a:rPr lang="en-US" baseline="0" dirty="0" smtClean="0"/>
              <a:t>– regionally diagnostic artifacts, architecture = spread of economic, but also political influence; settlement patterns = structure of system</a:t>
            </a:r>
          </a:p>
          <a:p>
            <a:endParaRPr lang="en-US" baseline="0" dirty="0" smtClean="0"/>
          </a:p>
          <a:p>
            <a:r>
              <a:rPr lang="en-US" baseline="0" dirty="0" smtClean="0"/>
              <a:t>Epigraphy/iconography </a:t>
            </a:r>
            <a:r>
              <a:rPr lang="en-US" baseline="0" dirty="0" smtClean="0"/>
              <a:t>– Maya texts = political units, individuals, interactions; iconography = protagonists and antagonists, spread of stylistic influence</a:t>
            </a:r>
          </a:p>
          <a:p>
            <a:endParaRPr lang="en-US" baseline="0" dirty="0" smtClean="0"/>
          </a:p>
          <a:p>
            <a:r>
              <a:rPr lang="en-US" baseline="0" dirty="0" err="1" smtClean="0"/>
              <a:t>Ethnohistory</a:t>
            </a:r>
            <a:r>
              <a:rPr lang="en-US" baseline="0" dirty="0" smtClean="0"/>
              <a:t> </a:t>
            </a:r>
            <a:r>
              <a:rPr lang="en-US" baseline="0" dirty="0" smtClean="0"/>
              <a:t>– particularly </a:t>
            </a:r>
            <a:r>
              <a:rPr lang="en-US" baseline="0" dirty="0" err="1" smtClean="0"/>
              <a:t>Nahua</a:t>
            </a:r>
            <a:r>
              <a:rPr lang="en-US" baseline="0" dirty="0" smtClean="0"/>
              <a:t> = broad documentary record from contact and colonial periods provides info on political interactions and strategies of governance</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Political structure revolved around the dynastic ruler</a:t>
            </a:r>
          </a:p>
          <a:p>
            <a:endParaRPr lang="en-US" dirty="0" smtClean="0"/>
          </a:p>
          <a:p>
            <a:r>
              <a:rPr lang="en-US" dirty="0" smtClean="0"/>
              <a:t>Hereditary </a:t>
            </a:r>
            <a:r>
              <a:rPr lang="en-US" dirty="0" smtClean="0"/>
              <a:t>rule passed down in royal</a:t>
            </a:r>
            <a:r>
              <a:rPr lang="en-US" baseline="0" dirty="0" smtClean="0"/>
              <a:t> lineages, generally through the male line (but not always)</a:t>
            </a:r>
          </a:p>
          <a:p>
            <a:endParaRPr lang="en-US" baseline="0" dirty="0" smtClean="0"/>
          </a:p>
          <a:p>
            <a:r>
              <a:rPr lang="en-US" baseline="0" dirty="0" smtClean="0"/>
              <a:t>Maintaining </a:t>
            </a:r>
            <a:r>
              <a:rPr lang="en-US" baseline="0" dirty="0" smtClean="0"/>
              <a:t>loyalty of royal court was crucial</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Non-royal</a:t>
            </a:r>
            <a:r>
              <a:rPr lang="en-US" baseline="0" dirty="0" smtClean="0"/>
              <a:t> elites are prevalent throughout Mesoamerican state iconography</a:t>
            </a:r>
          </a:p>
          <a:p>
            <a:endParaRPr lang="en-US" baseline="0" dirty="0" smtClean="0"/>
          </a:p>
          <a:p>
            <a:r>
              <a:rPr lang="en-US" baseline="0" dirty="0" err="1" smtClean="0"/>
              <a:t>Sajal</a:t>
            </a:r>
            <a:r>
              <a:rPr lang="en-US" baseline="0" dirty="0" smtClean="0"/>
              <a:t>, Aztec judges</a:t>
            </a:r>
          </a:p>
          <a:p>
            <a:endParaRPr lang="en-US" baseline="0" dirty="0" smtClean="0"/>
          </a:p>
          <a:p>
            <a:r>
              <a:rPr lang="en-US" baseline="0" dirty="0" smtClean="0"/>
              <a:t>Merchant </a:t>
            </a:r>
            <a:r>
              <a:rPr lang="en-US" baseline="0" dirty="0" smtClean="0"/>
              <a:t>class controlled political economy – precious materials necessary for rituals (jade, obsidian, exotic feathers, marine shells, etc.)</a:t>
            </a:r>
          </a:p>
          <a:p>
            <a:endParaRPr lang="en-US" i="1" baseline="0" dirty="0" smtClean="0"/>
          </a:p>
          <a:p>
            <a:r>
              <a:rPr lang="en-US" i="1" baseline="0" dirty="0" err="1" smtClean="0"/>
              <a:t>Pochteca</a:t>
            </a:r>
            <a:r>
              <a:rPr lang="en-US" i="0" baseline="0" dirty="0" smtClean="0"/>
              <a:t> </a:t>
            </a:r>
            <a:r>
              <a:rPr lang="en-US" i="0" baseline="0" dirty="0" smtClean="0"/>
              <a:t>class had to sneak into Tenochtitlan at night</a:t>
            </a:r>
          </a:p>
          <a:p>
            <a:endParaRPr lang="en-US" i="0" baseline="0" dirty="0" smtClean="0"/>
          </a:p>
          <a:p>
            <a:r>
              <a:rPr lang="en-US" i="0" baseline="0" dirty="0" smtClean="0"/>
              <a:t>Craft </a:t>
            </a:r>
            <a:r>
              <a:rPr lang="en-US" i="0" baseline="0" dirty="0" smtClean="0"/>
              <a:t>specialists like carvers and scribes also important</a:t>
            </a:r>
            <a:endParaRPr lang="en-US" i="1"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Majority of Mesoamericans – provided agricultural surplus</a:t>
            </a:r>
            <a:r>
              <a:rPr lang="en-US" baseline="0" dirty="0" smtClean="0"/>
              <a:t> for the court</a:t>
            </a:r>
          </a:p>
          <a:p>
            <a:endParaRPr lang="en-US" baseline="0" dirty="0" smtClean="0"/>
          </a:p>
          <a:p>
            <a:r>
              <a:rPr lang="en-US" baseline="0" dirty="0" smtClean="0"/>
              <a:t>Tied </a:t>
            </a:r>
            <a:r>
              <a:rPr lang="en-US" baseline="0" dirty="0" smtClean="0"/>
              <a:t>to capitals through enforced tribute as well as participation in public rituals in large plazas of Mesoamerican sites</a:t>
            </a:r>
          </a:p>
          <a:p>
            <a:endParaRPr lang="en-US" baseline="0" dirty="0" smtClean="0"/>
          </a:p>
          <a:p>
            <a:r>
              <a:rPr lang="en-US" baseline="0" dirty="0" smtClean="0"/>
              <a:t>Rituals </a:t>
            </a:r>
            <a:r>
              <a:rPr lang="en-US" baseline="0" dirty="0" smtClean="0"/>
              <a:t>would be tied to the sacred calendar as well as supernatural forces influencing agricultural productivity</a:t>
            </a:r>
          </a:p>
          <a:p>
            <a:endParaRPr lang="en-US" baseline="0" dirty="0" smtClean="0"/>
          </a:p>
          <a:p>
            <a:r>
              <a:rPr lang="en-US" baseline="0" dirty="0" smtClean="0"/>
              <a:t>Reinforced </a:t>
            </a:r>
            <a:r>
              <a:rPr lang="en-US" baseline="0" dirty="0" smtClean="0"/>
              <a:t>peasants dependence on the court for spiritual and economic survival</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Generally</a:t>
            </a:r>
            <a:r>
              <a:rPr lang="en-US" baseline="0" dirty="0" smtClean="0"/>
              <a:t> employed one of two strategies of governance, that would condition how the polity interacted with other states during the ruler’s reign</a:t>
            </a:r>
          </a:p>
          <a:p>
            <a:endParaRPr lang="en-US" baseline="0" dirty="0" smtClean="0"/>
          </a:p>
          <a:p>
            <a:r>
              <a:rPr lang="en-US" baseline="0" dirty="0" smtClean="0"/>
              <a:t>Local </a:t>
            </a:r>
            <a:r>
              <a:rPr lang="en-US" baseline="0" dirty="0" smtClean="0"/>
              <a:t>strategy – Go through list; Rulers often portrayed as source of political power in monuments and codices</a:t>
            </a:r>
          </a:p>
          <a:p>
            <a:endParaRPr lang="en-US" baseline="0" dirty="0" smtClean="0"/>
          </a:p>
          <a:p>
            <a:r>
              <a:rPr lang="en-US" baseline="0" dirty="0" smtClean="0"/>
              <a:t>Valued </a:t>
            </a:r>
            <a:r>
              <a:rPr lang="en-US" baseline="0" dirty="0" smtClean="0"/>
              <a:t>luxury goods obtained through exchange rather than tribute</a:t>
            </a:r>
          </a:p>
          <a:p>
            <a:r>
              <a:rPr lang="en-US" baseline="0" dirty="0" smtClean="0"/>
              <a:t>Stability = smooth succession in the royal line compromise on luxury goods</a:t>
            </a:r>
          </a:p>
          <a:p>
            <a:endParaRPr lang="en-US" baseline="0" dirty="0" smtClean="0"/>
          </a:p>
          <a:p>
            <a:r>
              <a:rPr lang="en-US" baseline="0" dirty="0" smtClean="0"/>
              <a:t>Expansionistic – Aztec, Tula, </a:t>
            </a:r>
            <a:r>
              <a:rPr lang="en-US" baseline="0" dirty="0" err="1" smtClean="0"/>
              <a:t>Teo</a:t>
            </a:r>
            <a:r>
              <a:rPr lang="en-US" baseline="0" dirty="0" smtClean="0"/>
              <a:t> (Tikal and Monte Alban nested in </a:t>
            </a:r>
            <a:r>
              <a:rPr lang="en-US" baseline="0" dirty="0" err="1" smtClean="0"/>
              <a:t>Teo</a:t>
            </a:r>
            <a:r>
              <a:rPr lang="en-US" baseline="0" dirty="0" smtClean="0"/>
              <a:t> program)</a:t>
            </a:r>
          </a:p>
          <a:p>
            <a:endParaRPr lang="en-US" baseline="0" dirty="0" smtClean="0"/>
          </a:p>
          <a:p>
            <a:r>
              <a:rPr lang="en-US" baseline="0" dirty="0" smtClean="0"/>
              <a:t>Expand </a:t>
            </a:r>
            <a:r>
              <a:rPr lang="en-US" baseline="0" dirty="0" smtClean="0"/>
              <a:t>tributary base beyond the local level (increase quantity and diversity); spread influence by claiming to be source of political authority (</a:t>
            </a:r>
            <a:r>
              <a:rPr lang="en-US" baseline="0" dirty="0" err="1" smtClean="0"/>
              <a:t>tollan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Tollan</a:t>
            </a:r>
            <a:r>
              <a:rPr lang="en-US" dirty="0" smtClean="0"/>
              <a:t> is often prefixed</a:t>
            </a:r>
            <a:r>
              <a:rPr lang="en-US" baseline="0" dirty="0" smtClean="0"/>
              <a:t> to major </a:t>
            </a:r>
            <a:r>
              <a:rPr lang="en-US" baseline="0" dirty="0" err="1" smtClean="0"/>
              <a:t>Postclassic</a:t>
            </a:r>
            <a:r>
              <a:rPr lang="en-US" baseline="0" dirty="0" smtClean="0"/>
              <a:t> city names – meaning “Place of Cattails”</a:t>
            </a:r>
          </a:p>
          <a:p>
            <a:endParaRPr lang="en-US" baseline="0" dirty="0" smtClean="0"/>
          </a:p>
          <a:p>
            <a:r>
              <a:rPr lang="en-US" baseline="0" dirty="0" smtClean="0"/>
              <a:t>Maya </a:t>
            </a:r>
            <a:r>
              <a:rPr lang="en-US" baseline="0" dirty="0" smtClean="0"/>
              <a:t>glyph - </a:t>
            </a:r>
            <a:r>
              <a:rPr lang="en-US" baseline="0" dirty="0" err="1" smtClean="0"/>
              <a:t>pu</a:t>
            </a:r>
            <a:endParaRPr lang="en-US" baseline="0" dirty="0" smtClean="0"/>
          </a:p>
          <a:p>
            <a:endParaRPr lang="en-US" baseline="0" dirty="0" smtClean="0"/>
          </a:p>
          <a:p>
            <a:r>
              <a:rPr lang="en-US" baseline="0" dirty="0" err="1" smtClean="0"/>
              <a:t>Quilatinizoo</a:t>
            </a:r>
            <a:r>
              <a:rPr lang="en-US" baseline="0" dirty="0" smtClean="0"/>
              <a:t> </a:t>
            </a:r>
            <a:r>
              <a:rPr lang="en-US" baseline="0" dirty="0" smtClean="0"/>
              <a:t>– Lagoon of primordial blood as a conceptually analogous </a:t>
            </a:r>
            <a:r>
              <a:rPr lang="en-US" baseline="0" dirty="0" err="1" smtClean="0"/>
              <a:t>Mixtec</a:t>
            </a:r>
            <a:r>
              <a:rPr lang="en-US" baseline="0" dirty="0" smtClean="0"/>
              <a:t> term</a:t>
            </a:r>
          </a:p>
          <a:p>
            <a:endParaRPr lang="en-US" baseline="0" dirty="0" smtClean="0"/>
          </a:p>
          <a:p>
            <a:r>
              <a:rPr lang="en-US" baseline="0" dirty="0" smtClean="0"/>
              <a:t>The </a:t>
            </a:r>
            <a:r>
              <a:rPr lang="en-US" baseline="0" dirty="0" smtClean="0"/>
              <a:t>concept of </a:t>
            </a:r>
            <a:r>
              <a:rPr lang="en-US" baseline="0" dirty="0" err="1" smtClean="0"/>
              <a:t>tollan</a:t>
            </a:r>
            <a:r>
              <a:rPr lang="en-US" baseline="0" dirty="0" smtClean="0"/>
              <a:t> connects the city to mythological sources of power and </a:t>
            </a:r>
            <a:r>
              <a:rPr lang="en-US" baseline="0" dirty="0" err="1" smtClean="0"/>
              <a:t>rulership</a:t>
            </a:r>
            <a:endParaRPr lang="en-US" baseline="0" dirty="0" smtClean="0"/>
          </a:p>
          <a:p>
            <a:endParaRPr lang="en-US" baseline="0" dirty="0" smtClean="0"/>
          </a:p>
          <a:p>
            <a:r>
              <a:rPr lang="en-US" baseline="0" dirty="0" smtClean="0"/>
              <a:t>Rulers </a:t>
            </a:r>
            <a:r>
              <a:rPr lang="en-US" baseline="0" dirty="0" smtClean="0"/>
              <a:t>from external polities would then use the symbol of that city to justify their own local power</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Agency – </a:t>
            </a:r>
            <a:r>
              <a:rPr lang="en-US" dirty="0" err="1" smtClean="0"/>
              <a:t>Itzcoatle</a:t>
            </a:r>
            <a:r>
              <a:rPr lang="en-US" dirty="0" smtClean="0"/>
              <a:t>, </a:t>
            </a:r>
            <a:r>
              <a:rPr lang="en-US" dirty="0" err="1" smtClean="0"/>
              <a:t>Motecuhzoma</a:t>
            </a:r>
            <a:r>
              <a:rPr lang="en-US" baseline="0" dirty="0" smtClean="0"/>
              <a:t> I, and </a:t>
            </a:r>
            <a:r>
              <a:rPr lang="en-US" baseline="0" dirty="0" err="1" smtClean="0"/>
              <a:t>Ahuitzotl</a:t>
            </a:r>
            <a:r>
              <a:rPr lang="en-US" baseline="0" dirty="0" smtClean="0"/>
              <a:t> were major expanders; </a:t>
            </a:r>
            <a:r>
              <a:rPr lang="en-US" baseline="0" dirty="0" err="1" smtClean="0"/>
              <a:t>Spearthrower</a:t>
            </a:r>
            <a:r>
              <a:rPr lang="en-US" baseline="0" dirty="0" smtClean="0"/>
              <a:t> Owl</a:t>
            </a:r>
          </a:p>
          <a:p>
            <a:endParaRPr lang="en-US" baseline="0" dirty="0" smtClean="0"/>
          </a:p>
          <a:p>
            <a:r>
              <a:rPr lang="en-US" baseline="0" dirty="0" smtClean="0"/>
              <a:t>Geographic </a:t>
            </a:r>
            <a:r>
              <a:rPr lang="en-US" baseline="0" dirty="0" smtClean="0"/>
              <a:t>circumscription – degree of political isolation locally; mountains as dividers; islands as isolating geography; failures of Maya </a:t>
            </a:r>
            <a:r>
              <a:rPr lang="en-US" baseline="0" dirty="0" smtClean="0"/>
              <a:t>and </a:t>
            </a:r>
            <a:r>
              <a:rPr lang="en-US" baseline="0" dirty="0" err="1" smtClean="0"/>
              <a:t>Epiclassic</a:t>
            </a:r>
            <a:r>
              <a:rPr lang="en-US" baseline="0" dirty="0" smtClean="0"/>
              <a:t> </a:t>
            </a:r>
            <a:r>
              <a:rPr lang="en-US" baseline="0" dirty="0" smtClean="0"/>
              <a:t>Expansionistic strategies</a:t>
            </a:r>
          </a:p>
          <a:p>
            <a:endParaRPr lang="en-US" baseline="0" dirty="0" smtClean="0"/>
          </a:p>
          <a:p>
            <a:r>
              <a:rPr lang="en-US" baseline="0" dirty="0" smtClean="0"/>
              <a:t>Compromise </a:t>
            </a:r>
            <a:r>
              <a:rPr lang="en-US" baseline="0" dirty="0" smtClean="0"/>
              <a:t>of stability vs. wealth – luxury items as tribute rather than exchange – creates political instability; </a:t>
            </a:r>
            <a:r>
              <a:rPr lang="en-US" baseline="0" dirty="0" err="1" smtClean="0"/>
              <a:t>Teo</a:t>
            </a:r>
            <a:r>
              <a:rPr lang="en-US" baseline="0" dirty="0" smtClean="0"/>
              <a:t> destroyed; Spanish Conquest</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Case studies exhibiting how these strategies</a:t>
            </a:r>
            <a:r>
              <a:rPr lang="en-US" baseline="0" dirty="0" smtClean="0"/>
              <a:t> of governance came into play in different places and at different time periods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best understood regions – Bill Sanders</a:t>
            </a:r>
          </a:p>
          <a:p>
            <a:endParaRPr lang="en-US" dirty="0" smtClean="0"/>
          </a:p>
          <a:p>
            <a:r>
              <a:rPr lang="en-US" dirty="0" err="1" smtClean="0"/>
              <a:t>Patlachique</a:t>
            </a:r>
            <a:r>
              <a:rPr lang="en-US" dirty="0" smtClean="0"/>
              <a:t> (150-1 BCE) and </a:t>
            </a:r>
            <a:r>
              <a:rPr lang="en-US" dirty="0" err="1" smtClean="0"/>
              <a:t>Tzacualli</a:t>
            </a:r>
            <a:r>
              <a:rPr lang="en-US" dirty="0" smtClean="0"/>
              <a:t> (1-150 CE)</a:t>
            </a:r>
          </a:p>
          <a:p>
            <a:endParaRPr lang="en-US" dirty="0" smtClean="0"/>
          </a:p>
          <a:p>
            <a:r>
              <a:rPr lang="en-US" dirty="0" smtClean="0"/>
              <a:t>Change</a:t>
            </a:r>
            <a:r>
              <a:rPr lang="en-US" baseline="0" dirty="0" smtClean="0"/>
              <a:t> </a:t>
            </a:r>
            <a:r>
              <a:rPr lang="en-US" baseline="0" dirty="0" smtClean="0"/>
              <a:t>during phases from competing local formative states to Teotihuacan as a supra-regional center</a:t>
            </a:r>
          </a:p>
          <a:p>
            <a:endParaRPr lang="en-US" baseline="0" dirty="0" smtClean="0"/>
          </a:p>
          <a:p>
            <a:r>
              <a:rPr lang="en-US" baseline="0" dirty="0" smtClean="0"/>
              <a:t>Two </a:t>
            </a:r>
            <a:r>
              <a:rPr lang="en-US" baseline="0" dirty="0" smtClean="0"/>
              <a:t>major volcanic eruptions appear to have contributed to this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Zapotec</a:t>
            </a:r>
            <a:r>
              <a:rPr lang="en-US" dirty="0" smtClean="0"/>
              <a:t> succeeded by </a:t>
            </a:r>
            <a:r>
              <a:rPr lang="en-US" dirty="0" err="1" smtClean="0"/>
              <a:t>Mixtec</a:t>
            </a:r>
            <a:r>
              <a:rPr lang="en-US" dirty="0" smtClean="0"/>
              <a:t> city-states</a:t>
            </a:r>
          </a:p>
          <a:p>
            <a:endParaRPr lang="en-US" dirty="0" smtClean="0"/>
          </a:p>
          <a:p>
            <a:r>
              <a:rPr lang="en-US" dirty="0" smtClean="0"/>
              <a:t>Final </a:t>
            </a:r>
            <a:r>
              <a:rPr lang="en-US" dirty="0" smtClean="0"/>
              <a:t>three had huge influence, but their</a:t>
            </a:r>
            <a:r>
              <a:rPr lang="en-US" baseline="0" dirty="0" smtClean="0"/>
              <a:t> capitals were located in the central Mexican highlands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Plinean</a:t>
            </a:r>
            <a:r>
              <a:rPr lang="en-US" dirty="0" smtClean="0"/>
              <a:t> eruption 100 CE led to massive population reorganization in the P-T Valley</a:t>
            </a:r>
          </a:p>
          <a:p>
            <a:endParaRPr lang="en-US" dirty="0" smtClean="0"/>
          </a:p>
          <a:p>
            <a:r>
              <a:rPr lang="en-US" dirty="0" err="1" smtClean="0"/>
              <a:t>Tetimpa</a:t>
            </a:r>
            <a:r>
              <a:rPr lang="en-US" dirty="0" smtClean="0"/>
              <a:t> </a:t>
            </a:r>
            <a:r>
              <a:rPr lang="en-US" dirty="0" smtClean="0"/>
              <a:t>– </a:t>
            </a:r>
            <a:r>
              <a:rPr lang="en-US" dirty="0" err="1" smtClean="0"/>
              <a:t>talud-tablero</a:t>
            </a:r>
            <a:r>
              <a:rPr lang="en-US" dirty="0" smtClean="0"/>
              <a:t> architecture</a:t>
            </a:r>
            <a:r>
              <a:rPr lang="en-US" baseline="0" dirty="0" smtClean="0"/>
              <a:t> (</a:t>
            </a:r>
            <a:r>
              <a:rPr lang="en-US" baseline="0" dirty="0" err="1" smtClean="0"/>
              <a:t>Teo</a:t>
            </a:r>
            <a:r>
              <a:rPr lang="en-US" baseline="0" dirty="0" smtClean="0"/>
              <a:t> signature) predates appearance at </a:t>
            </a:r>
            <a:r>
              <a:rPr lang="en-US" baseline="0" dirty="0" err="1" smtClean="0"/>
              <a:t>Teo</a:t>
            </a:r>
            <a:r>
              <a:rPr lang="en-US" baseline="0" dirty="0" smtClean="0"/>
              <a:t> (possible population movement)</a:t>
            </a:r>
          </a:p>
          <a:p>
            <a:endParaRPr lang="en-US" baseline="0" dirty="0" smtClean="0"/>
          </a:p>
          <a:p>
            <a:r>
              <a:rPr lang="en-US" baseline="0" dirty="0" smtClean="0"/>
              <a:t>Abandonment </a:t>
            </a:r>
            <a:r>
              <a:rPr lang="en-US" baseline="0" dirty="0" smtClean="0"/>
              <a:t>of sites in the P-T Valley (</a:t>
            </a:r>
            <a:r>
              <a:rPr lang="en-US" baseline="0" dirty="0" err="1" smtClean="0"/>
              <a:t>Cuahtinchan</a:t>
            </a:r>
            <a:r>
              <a:rPr lang="en-US" baseline="0" dirty="0" smtClean="0"/>
              <a:t>) and nucleation at Cholula</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thought to have been in the 1</a:t>
            </a:r>
            <a:r>
              <a:rPr lang="en-US" baseline="30000" dirty="0" smtClean="0"/>
              <a:t>st</a:t>
            </a:r>
            <a:r>
              <a:rPr lang="en-US" dirty="0" smtClean="0"/>
              <a:t> century</a:t>
            </a:r>
            <a:r>
              <a:rPr lang="en-US" baseline="0" dirty="0" smtClean="0"/>
              <a:t> BCE – now it seems it may have occurred anywhere from 200-300 years later</a:t>
            </a:r>
          </a:p>
          <a:p>
            <a:endParaRPr lang="en-US" baseline="0" dirty="0" smtClean="0"/>
          </a:p>
          <a:p>
            <a:r>
              <a:rPr lang="en-US" baseline="0" dirty="0" smtClean="0"/>
              <a:t>The </a:t>
            </a:r>
            <a:r>
              <a:rPr lang="en-US" baseline="0" dirty="0" err="1" smtClean="0"/>
              <a:t>Xitle</a:t>
            </a:r>
            <a:r>
              <a:rPr lang="en-US" baseline="0" dirty="0" smtClean="0"/>
              <a:t> volcano overlooks </a:t>
            </a:r>
            <a:r>
              <a:rPr lang="en-US" baseline="0" dirty="0" err="1" smtClean="0"/>
              <a:t>Cuicuilco</a:t>
            </a:r>
            <a:r>
              <a:rPr lang="en-US" baseline="0" dirty="0" smtClean="0"/>
              <a:t> in the SW Basin of Mexico and the eruption coincides with the abandonment of that site, leaving Teotihuacan as the dominant settlement in the basin</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Rulers (never depicted) consolidated local resources</a:t>
            </a:r>
            <a:r>
              <a:rPr lang="en-US" baseline="0" dirty="0" smtClean="0"/>
              <a:t> (Pachuca obsidian, hydrological modification of San Jose River)</a:t>
            </a:r>
          </a:p>
          <a:p>
            <a:endParaRPr lang="en-US" baseline="0" dirty="0" smtClean="0"/>
          </a:p>
          <a:p>
            <a:r>
              <a:rPr lang="en-US" baseline="0" dirty="0" smtClean="0"/>
              <a:t>Ideological </a:t>
            </a:r>
            <a:r>
              <a:rPr lang="en-US" baseline="0" dirty="0" smtClean="0"/>
              <a:t>consolidation (P. of Moon and Cerro Gordo; P. of Sun and cave beneath)</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late 4</a:t>
            </a:r>
            <a:r>
              <a:rPr lang="en-US" baseline="30000" dirty="0" smtClean="0"/>
              <a:t>th</a:t>
            </a:r>
            <a:r>
              <a:rPr lang="en-US" dirty="0" smtClean="0"/>
              <a:t> century </a:t>
            </a:r>
            <a:r>
              <a:rPr lang="en-US" dirty="0" err="1" smtClean="0"/>
              <a:t>Teo</a:t>
            </a:r>
            <a:r>
              <a:rPr lang="en-US" dirty="0" smtClean="0"/>
              <a:t> switches</a:t>
            </a:r>
            <a:r>
              <a:rPr lang="en-US" baseline="0" dirty="0" smtClean="0"/>
              <a:t> to an Expansionistic strategy</a:t>
            </a:r>
          </a:p>
          <a:p>
            <a:endParaRPr lang="en-US" baseline="0" dirty="0" smtClean="0"/>
          </a:p>
          <a:p>
            <a:r>
              <a:rPr lang="en-US" baseline="0" dirty="0" smtClean="0"/>
              <a:t>Separated </a:t>
            </a:r>
            <a:r>
              <a:rPr lang="en-US" baseline="0" dirty="0" smtClean="0"/>
              <a:t>from Cholula</a:t>
            </a:r>
          </a:p>
          <a:p>
            <a:endParaRPr lang="en-US" baseline="0" dirty="0" smtClean="0"/>
          </a:p>
          <a:p>
            <a:r>
              <a:rPr lang="en-US" baseline="0" dirty="0" err="1" smtClean="0"/>
              <a:t>Spearthrower</a:t>
            </a:r>
            <a:r>
              <a:rPr lang="en-US" baseline="0" dirty="0" smtClean="0"/>
              <a:t> </a:t>
            </a:r>
            <a:r>
              <a:rPr lang="en-US" baseline="0" dirty="0" smtClean="0"/>
              <a:t>Owl emerges as major leader (reigns 374-439 CE)</a:t>
            </a:r>
          </a:p>
          <a:p>
            <a:endParaRPr lang="en-US" baseline="0" dirty="0" smtClean="0"/>
          </a:p>
          <a:p>
            <a:r>
              <a:rPr lang="en-US" baseline="0" dirty="0" smtClean="0"/>
              <a:t>Accumulation </a:t>
            </a:r>
            <a:r>
              <a:rPr lang="en-US" baseline="0" dirty="0" smtClean="0"/>
              <a:t>of luxury resources from an enormous area covering most of Mesoamerica (destroyed 550-600 CE after ~200 yrs)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Influence seen by iconographic references to the </a:t>
            </a:r>
            <a:r>
              <a:rPr lang="en-US" dirty="0" err="1" smtClean="0"/>
              <a:t>Teo</a:t>
            </a:r>
            <a:r>
              <a:rPr lang="en-US" dirty="0" smtClean="0"/>
              <a:t> style</a:t>
            </a:r>
          </a:p>
          <a:p>
            <a:endParaRPr lang="en-US" dirty="0" smtClean="0"/>
          </a:p>
          <a:p>
            <a:r>
              <a:rPr lang="en-US" dirty="0" smtClean="0"/>
              <a:t>The </a:t>
            </a:r>
            <a:r>
              <a:rPr lang="en-US" dirty="0" smtClean="0"/>
              <a:t>city represented</a:t>
            </a:r>
            <a:r>
              <a:rPr lang="en-US" baseline="0" dirty="0" smtClean="0"/>
              <a:t> the ideal of power rather than any specific ruler</a:t>
            </a:r>
          </a:p>
          <a:p>
            <a:endParaRPr lang="en-US" baseline="0" dirty="0" smtClean="0"/>
          </a:p>
          <a:p>
            <a:r>
              <a:rPr lang="en-US" baseline="0" dirty="0" err="1" smtClean="0"/>
              <a:t>Lapida</a:t>
            </a:r>
            <a:r>
              <a:rPr lang="en-US" baseline="0" dirty="0" smtClean="0"/>
              <a:t> </a:t>
            </a:r>
            <a:r>
              <a:rPr lang="en-US" baseline="0" dirty="0" smtClean="0"/>
              <a:t>de </a:t>
            </a:r>
            <a:r>
              <a:rPr lang="en-US" baseline="0" dirty="0" err="1" smtClean="0"/>
              <a:t>Bazan</a:t>
            </a:r>
            <a:r>
              <a:rPr lang="en-US" baseline="0" dirty="0" smtClean="0"/>
              <a:t> and Hidden Scenes at Monte Alban</a:t>
            </a:r>
          </a:p>
          <a:p>
            <a:endParaRPr lang="en-US" baseline="0" dirty="0" smtClean="0"/>
          </a:p>
          <a:p>
            <a:r>
              <a:rPr lang="en-US" baseline="0" dirty="0" err="1" smtClean="0"/>
              <a:t>Teo’s</a:t>
            </a:r>
            <a:r>
              <a:rPr lang="en-US" baseline="0" dirty="0" smtClean="0"/>
              <a:t> </a:t>
            </a:r>
            <a:r>
              <a:rPr lang="en-US" baseline="0" dirty="0" smtClean="0"/>
              <a:t>influence in the Maya area bring me to the next case study</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Causes of LPC abandonments still debated but probably a combo of mismanagement</a:t>
            </a:r>
            <a:r>
              <a:rPr lang="en-US" baseline="0" dirty="0" smtClean="0"/>
              <a:t> of the agricultural landscape in combination with climatic factors (probably a long drought)</a:t>
            </a:r>
          </a:p>
          <a:p>
            <a:endParaRPr lang="en-US" baseline="0" dirty="0" smtClean="0"/>
          </a:p>
          <a:p>
            <a:r>
              <a:rPr lang="en-US" baseline="0" dirty="0" smtClean="0"/>
              <a:t>Surviving </a:t>
            </a:r>
            <a:r>
              <a:rPr lang="en-US" baseline="0" dirty="0" smtClean="0"/>
              <a:t>population nucleated at select centers – Tikal, </a:t>
            </a:r>
            <a:r>
              <a:rPr lang="en-US" baseline="0" dirty="0" err="1" smtClean="0"/>
              <a:t>Caracol</a:t>
            </a:r>
            <a:r>
              <a:rPr lang="en-US" baseline="0" dirty="0" smtClean="0"/>
              <a:t>, </a:t>
            </a:r>
            <a:r>
              <a:rPr lang="en-US" baseline="0" dirty="0" err="1" smtClean="0"/>
              <a:t>Holmul</a:t>
            </a:r>
            <a:r>
              <a:rPr lang="en-US" baseline="0" dirty="0" smtClean="0"/>
              <a:t>, </a:t>
            </a:r>
            <a:r>
              <a:rPr lang="en-US" baseline="0" dirty="0" err="1" smtClean="0"/>
              <a:t>Xultun</a:t>
            </a:r>
            <a:r>
              <a:rPr lang="en-US" baseline="0" dirty="0" smtClean="0"/>
              <a:t>, and Rio </a:t>
            </a:r>
            <a:r>
              <a:rPr lang="en-US" baseline="0" dirty="0" err="1" smtClean="0"/>
              <a:t>Azul</a:t>
            </a:r>
            <a:endParaRPr lang="en-US" baseline="0" dirty="0" smtClean="0"/>
          </a:p>
        </p:txBody>
      </p:sp>
      <p:sp>
        <p:nvSpPr>
          <p:cNvPr id="4" name="Slide Number Placeholder 3"/>
          <p:cNvSpPr>
            <a:spLocks noGrp="1"/>
          </p:cNvSpPr>
          <p:nvPr>
            <p:ph type="sldNum" sz="quarter" idx="10"/>
          </p:nvPr>
        </p:nvSpPr>
        <p:spPr/>
        <p:txBody>
          <a:bodyPr/>
          <a:lstStyle/>
          <a:p>
            <a:fld id="{4D6B61E2-E905-4D0E-AEF9-A6740A0E3A4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Survived due to sophisticated water management, innovative intensive agriculture, and lower </a:t>
            </a:r>
            <a:r>
              <a:rPr lang="en-US" baseline="0" dirty="0" err="1" smtClean="0"/>
              <a:t>Preclassic</a:t>
            </a:r>
            <a:r>
              <a:rPr lang="en-US" baseline="0" dirty="0" smtClean="0"/>
              <a:t> populations (resources not exhausted)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Tikal </a:t>
            </a:r>
            <a:r>
              <a:rPr lang="en-US" baseline="0" dirty="0" smtClean="0"/>
              <a:t>in particular was strategically located on a large piece of elevated land bridging the drainages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Epigraphers </a:t>
            </a:r>
            <a:r>
              <a:rPr lang="en-US" baseline="0" dirty="0" smtClean="0"/>
              <a:t>estimate that a powerful dynasty began in the 1</a:t>
            </a:r>
            <a:r>
              <a:rPr lang="en-US" baseline="30000" dirty="0" smtClean="0"/>
              <a:t>st</a:t>
            </a:r>
            <a:r>
              <a:rPr lang="en-US" baseline="0" dirty="0" smtClean="0"/>
              <a:t> century CE and grew more powerful in the Early Classic (</a:t>
            </a:r>
            <a:r>
              <a:rPr lang="en-US" baseline="0" dirty="0" err="1" smtClean="0"/>
              <a:t>stelae</a:t>
            </a:r>
            <a:r>
              <a:rPr lang="en-US" baseline="0" dirty="0" smtClean="0"/>
              <a:t>) – local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t>
            </a:r>
            <a:r>
              <a:rPr lang="en-US" baseline="0" dirty="0" smtClean="0"/>
              <a:t>Maya inscription the polity was referred to a </a:t>
            </a:r>
            <a:r>
              <a:rPr lang="en-US" baseline="0" dirty="0" err="1" smtClean="0"/>
              <a:t>kab-chen</a:t>
            </a:r>
            <a:r>
              <a:rPr lang="en-US" baseline="0" dirty="0" smtClean="0"/>
              <a:t> or </a:t>
            </a:r>
            <a:r>
              <a:rPr lang="en-US" baseline="0" dirty="0" err="1" smtClean="0"/>
              <a:t>chan-kab-chen</a:t>
            </a:r>
            <a:r>
              <a:rPr lang="en-US" baseline="0" dirty="0" smtClean="0"/>
              <a:t> linking the Local Strategy of governance to the natural world and Maya cosmology</a:t>
            </a:r>
            <a:endParaRPr lang="en-US" dirty="0" smtClean="0"/>
          </a:p>
          <a:p>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 distance trade was common</a:t>
            </a:r>
            <a:r>
              <a:rPr lang="en-US" baseline="0" dirty="0" smtClean="0"/>
              <a:t> in the Formative (</a:t>
            </a:r>
            <a:r>
              <a:rPr lang="en-US" baseline="0" dirty="0" err="1" smtClean="0"/>
              <a:t>Chicanel</a:t>
            </a:r>
            <a:r>
              <a:rPr lang="en-US" baseline="0" dirty="0" smtClean="0"/>
              <a:t> </a:t>
            </a:r>
            <a:r>
              <a:rPr lang="en-US" baseline="0" dirty="0" err="1" smtClean="0"/>
              <a:t>sherds</a:t>
            </a:r>
            <a:r>
              <a:rPr lang="en-US" baseline="0" dirty="0" smtClean="0"/>
              <a:t> at </a:t>
            </a:r>
            <a:r>
              <a:rPr lang="en-US" baseline="0" dirty="0" err="1" smtClean="0"/>
              <a:t>Teo</a:t>
            </a:r>
            <a:r>
              <a:rPr lang="en-US" baseline="0" dirty="0" smtClean="0"/>
              <a:t>; central Mexican artifacts at Tikal)</a:t>
            </a:r>
          </a:p>
          <a:p>
            <a:endParaRPr lang="en-US" baseline="0" dirty="0" smtClean="0"/>
          </a:p>
          <a:p>
            <a:r>
              <a:rPr lang="en-US" baseline="0" dirty="0" smtClean="0"/>
              <a:t>Jan </a:t>
            </a:r>
            <a:r>
              <a:rPr lang="en-US" baseline="0" dirty="0" smtClean="0"/>
              <a:t>15 378 CE – relationship changed drastically</a:t>
            </a:r>
          </a:p>
          <a:p>
            <a:endParaRPr lang="en-US" baseline="0" dirty="0" smtClean="0"/>
          </a:p>
          <a:p>
            <a:r>
              <a:rPr lang="en-US" baseline="0" dirty="0" err="1" smtClean="0"/>
              <a:t>Sihyaj</a:t>
            </a:r>
            <a:r>
              <a:rPr lang="en-US" baseline="0" dirty="0" smtClean="0"/>
              <a:t> </a:t>
            </a:r>
            <a:r>
              <a:rPr lang="en-US" baseline="0" dirty="0" err="1" smtClean="0"/>
              <a:t>K’ahk</a:t>
            </a:r>
            <a:r>
              <a:rPr lang="en-US" baseline="0" dirty="0" smtClean="0"/>
              <a:t>’ (Born from Fire) arrives and on the same day </a:t>
            </a:r>
            <a:r>
              <a:rPr lang="en-US" baseline="0" dirty="0" err="1" smtClean="0"/>
              <a:t>Chak</a:t>
            </a:r>
            <a:r>
              <a:rPr lang="en-US" baseline="0" dirty="0" smtClean="0"/>
              <a:t> </a:t>
            </a:r>
            <a:r>
              <a:rPr lang="en-US" baseline="0" dirty="0" err="1" smtClean="0"/>
              <a:t>Tok</a:t>
            </a:r>
            <a:r>
              <a:rPr lang="en-US" baseline="0" dirty="0" smtClean="0"/>
              <a:t> </a:t>
            </a:r>
            <a:r>
              <a:rPr lang="en-US" baseline="0" dirty="0" err="1" smtClean="0"/>
              <a:t>Ich’aak</a:t>
            </a:r>
            <a:r>
              <a:rPr lang="en-US" baseline="0" dirty="0" smtClean="0"/>
              <a:t> I “enters the water”</a:t>
            </a:r>
          </a:p>
          <a:p>
            <a:endParaRPr lang="en-US" baseline="0" dirty="0" smtClean="0"/>
          </a:p>
          <a:p>
            <a:r>
              <a:rPr lang="en-US" baseline="0" dirty="0" smtClean="0"/>
              <a:t>Within </a:t>
            </a:r>
            <a:r>
              <a:rPr lang="en-US" baseline="0" dirty="0" smtClean="0"/>
              <a:t>a year a new ruler is placed on the Tikal throne and he is named as </a:t>
            </a:r>
            <a:r>
              <a:rPr lang="en-US" baseline="0" dirty="0" err="1" smtClean="0"/>
              <a:t>Spearthrower</a:t>
            </a:r>
            <a:r>
              <a:rPr lang="en-US" baseline="0" dirty="0" smtClean="0"/>
              <a:t> Owl’s son</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the next decades, in part with assistance from </a:t>
            </a:r>
            <a:r>
              <a:rPr lang="en-US" dirty="0" err="1" smtClean="0"/>
              <a:t>Sihyaj</a:t>
            </a:r>
            <a:r>
              <a:rPr lang="en-US" dirty="0" smtClean="0"/>
              <a:t> </a:t>
            </a:r>
            <a:r>
              <a:rPr lang="en-US" dirty="0" err="1" smtClean="0"/>
              <a:t>K’ahk</a:t>
            </a:r>
            <a:r>
              <a:rPr lang="en-US" dirty="0" smtClean="0"/>
              <a:t>’,</a:t>
            </a:r>
            <a:r>
              <a:rPr lang="en-US" baseline="0" dirty="0" smtClean="0"/>
              <a:t> Tikal expanded its influence in the Maya lowlands</a:t>
            </a:r>
          </a:p>
          <a:p>
            <a:endParaRPr lang="en-US" baseline="0" dirty="0" smtClean="0"/>
          </a:p>
          <a:p>
            <a:r>
              <a:rPr lang="en-US" baseline="0" dirty="0" smtClean="0"/>
              <a:t>Appears </a:t>
            </a:r>
            <a:r>
              <a:rPr lang="en-US" baseline="0" dirty="0" smtClean="0"/>
              <a:t>like the Expansionistic Strategy was introduced to the Maya lowlands</a:t>
            </a:r>
          </a:p>
          <a:p>
            <a:endParaRPr lang="en-US" baseline="0" dirty="0" smtClean="0"/>
          </a:p>
          <a:p>
            <a:r>
              <a:rPr lang="en-US" baseline="0" dirty="0" smtClean="0"/>
              <a:t>Allies </a:t>
            </a:r>
            <a:r>
              <a:rPr lang="en-US" baseline="0" dirty="0" smtClean="0"/>
              <a:t>at: </a:t>
            </a:r>
            <a:r>
              <a:rPr lang="en-US" baseline="0" dirty="0" err="1" smtClean="0"/>
              <a:t>Caracol</a:t>
            </a:r>
            <a:r>
              <a:rPr lang="en-US" baseline="0" dirty="0" smtClean="0"/>
              <a:t>, </a:t>
            </a:r>
            <a:r>
              <a:rPr lang="en-US" baseline="0" dirty="0" err="1" smtClean="0"/>
              <a:t>Holmul</a:t>
            </a:r>
            <a:r>
              <a:rPr lang="en-US" baseline="0" dirty="0" smtClean="0"/>
              <a:t>, </a:t>
            </a:r>
            <a:r>
              <a:rPr lang="en-US" baseline="0" dirty="0" err="1" smtClean="0"/>
              <a:t>Yaxha</a:t>
            </a:r>
            <a:r>
              <a:rPr lang="en-US" baseline="0" dirty="0" smtClean="0"/>
              <a:t>, </a:t>
            </a:r>
            <a:r>
              <a:rPr lang="en-US" baseline="0" dirty="0" err="1" smtClean="0"/>
              <a:t>Xultun</a:t>
            </a:r>
            <a:r>
              <a:rPr lang="en-US" baseline="0" dirty="0" smtClean="0"/>
              <a:t>, Copan, Palenque, Rio </a:t>
            </a:r>
            <a:r>
              <a:rPr lang="en-US" baseline="0" dirty="0" err="1" smtClean="0"/>
              <a:t>Azul</a:t>
            </a:r>
            <a:endParaRPr lang="en-US" baseline="0" dirty="0" smtClean="0"/>
          </a:p>
          <a:p>
            <a:endParaRPr lang="en-US" baseline="0" dirty="0" smtClean="0"/>
          </a:p>
          <a:p>
            <a:r>
              <a:rPr lang="en-US" baseline="0" dirty="0" smtClean="0"/>
              <a:t>From </a:t>
            </a:r>
            <a:r>
              <a:rPr lang="en-US" baseline="0" dirty="0" smtClean="0"/>
              <a:t>a geographic standpoint these alliances appear to have been motivated by economic consolidation</a:t>
            </a:r>
          </a:p>
          <a:p>
            <a:r>
              <a:rPr lang="en-US" baseline="0" dirty="0" smtClean="0"/>
              <a:t>Copan; </a:t>
            </a:r>
            <a:r>
              <a:rPr lang="en-US" baseline="0" dirty="0" err="1" smtClean="0"/>
              <a:t>Caracol</a:t>
            </a:r>
            <a:r>
              <a:rPr lang="en-US" baseline="0" dirty="0" smtClean="0"/>
              <a:t>; </a:t>
            </a:r>
            <a:r>
              <a:rPr lang="en-US" baseline="0" dirty="0" err="1" smtClean="0"/>
              <a:t>Xultun</a:t>
            </a:r>
            <a:r>
              <a:rPr lang="en-US" baseline="0" dirty="0" smtClean="0"/>
              <a:t>, Rio </a:t>
            </a:r>
            <a:r>
              <a:rPr lang="en-US" baseline="0" dirty="0" err="1" smtClean="0"/>
              <a:t>Azul</a:t>
            </a:r>
            <a:r>
              <a:rPr lang="en-US" baseline="0" dirty="0" smtClean="0"/>
              <a:t>, </a:t>
            </a:r>
            <a:r>
              <a:rPr lang="en-US" baseline="0" dirty="0" err="1" smtClean="0"/>
              <a:t>Holmul</a:t>
            </a:r>
            <a:r>
              <a:rPr lang="en-US" baseline="0" dirty="0" smtClean="0"/>
              <a:t>; Palenque</a:t>
            </a:r>
          </a:p>
          <a:p>
            <a:endParaRPr lang="en-US" baseline="0" dirty="0" smtClean="0"/>
          </a:p>
          <a:p>
            <a:r>
              <a:rPr lang="en-US" baseline="0" dirty="0" smtClean="0"/>
              <a:t>I </a:t>
            </a:r>
            <a:r>
              <a:rPr lang="en-US" baseline="0" dirty="0" smtClean="0"/>
              <a:t>argue that </a:t>
            </a:r>
            <a:r>
              <a:rPr lang="en-US" baseline="0" dirty="0" err="1" smtClean="0"/>
              <a:t>Teo</a:t>
            </a:r>
            <a:r>
              <a:rPr lang="en-US" baseline="0" dirty="0" smtClean="0"/>
              <a:t> established a ruler at Tikal to consolidate lowland tropical resources as part of its own Expansion</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Yax</a:t>
            </a:r>
            <a:r>
              <a:rPr lang="en-US" dirty="0" smtClean="0"/>
              <a:t> </a:t>
            </a:r>
            <a:r>
              <a:rPr lang="en-US" dirty="0" err="1" smtClean="0"/>
              <a:t>Nuun</a:t>
            </a:r>
            <a:r>
              <a:rPr lang="en-US" dirty="0" smtClean="0"/>
              <a:t> </a:t>
            </a:r>
            <a:r>
              <a:rPr lang="en-US" dirty="0" err="1" smtClean="0"/>
              <a:t>Ahiin</a:t>
            </a:r>
            <a:r>
              <a:rPr lang="en-US" dirty="0" smtClean="0"/>
              <a:t> was</a:t>
            </a:r>
            <a:r>
              <a:rPr lang="en-US" baseline="0" dirty="0" smtClean="0"/>
              <a:t> not from the local dynasty – limiting his accomplishments without assistance from </a:t>
            </a:r>
            <a:r>
              <a:rPr lang="en-US" baseline="0" dirty="0" err="1" smtClean="0"/>
              <a:t>Teo</a:t>
            </a:r>
            <a:endParaRPr lang="en-US" baseline="0" dirty="0" smtClean="0"/>
          </a:p>
          <a:p>
            <a:endParaRPr lang="en-US" baseline="0" dirty="0" smtClean="0"/>
          </a:p>
          <a:p>
            <a:r>
              <a:rPr lang="en-US" baseline="0" dirty="0" smtClean="0"/>
              <a:t>Tikal </a:t>
            </a:r>
            <a:r>
              <a:rPr lang="en-US" baseline="0" dirty="0" smtClean="0"/>
              <a:t>was not sufficiently isolated from its neighbors – loose economic alliance was systematically broken up by </a:t>
            </a:r>
            <a:r>
              <a:rPr lang="en-US" baseline="0" dirty="0" err="1" smtClean="0"/>
              <a:t>Calakmul</a:t>
            </a:r>
            <a:r>
              <a:rPr lang="en-US" baseline="0" dirty="0" smtClean="0"/>
              <a:t> in the 6</a:t>
            </a:r>
            <a:r>
              <a:rPr lang="en-US" baseline="30000" dirty="0" smtClean="0"/>
              <a:t>th</a:t>
            </a:r>
            <a:r>
              <a:rPr lang="en-US" baseline="0" dirty="0" smtClean="0"/>
              <a:t> century (conquer Tikal in 562 CE)</a:t>
            </a:r>
          </a:p>
          <a:p>
            <a:endParaRPr lang="en-US" baseline="0" dirty="0" smtClean="0"/>
          </a:p>
          <a:p>
            <a:r>
              <a:rPr lang="en-US" baseline="0" dirty="0" smtClean="0"/>
              <a:t>Other </a:t>
            </a:r>
            <a:r>
              <a:rPr lang="en-US" baseline="0" dirty="0" smtClean="0"/>
              <a:t>Maya sites did not reference Tikal as a </a:t>
            </a:r>
            <a:r>
              <a:rPr lang="en-US" i="1" baseline="0" dirty="0" err="1" smtClean="0"/>
              <a:t>tollan</a:t>
            </a:r>
            <a:r>
              <a:rPr lang="en-US" i="0" baseline="0" dirty="0" smtClean="0"/>
              <a:t> – or as a source of power; yes Tikal rulers were sometimes asked to oversee accessions, but all references to </a:t>
            </a:r>
            <a:r>
              <a:rPr lang="en-US" i="1" baseline="0" dirty="0" err="1" smtClean="0"/>
              <a:t>tollan</a:t>
            </a:r>
            <a:r>
              <a:rPr lang="en-US" i="0" baseline="0" dirty="0" smtClean="0"/>
              <a:t> include central Mexican/</a:t>
            </a:r>
            <a:r>
              <a:rPr lang="en-US" i="0" baseline="0" dirty="0" err="1" smtClean="0"/>
              <a:t>Teo</a:t>
            </a:r>
            <a:r>
              <a:rPr lang="en-US" i="0" baseline="0" dirty="0" smtClean="0"/>
              <a:t> iconography – references to local lords continued</a:t>
            </a:r>
          </a:p>
          <a:p>
            <a:endParaRPr lang="en-US" i="0" baseline="0" dirty="0" smtClean="0"/>
          </a:p>
          <a:p>
            <a:r>
              <a:rPr lang="en-US" i="0" baseline="0" dirty="0" smtClean="0"/>
              <a:t>Conclude </a:t>
            </a:r>
            <a:r>
              <a:rPr lang="en-US" i="0" baseline="0" dirty="0" smtClean="0"/>
              <a:t>that the Maya never had a truly Expansionistic Strategy of governance</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Trend to focus on an individual culture and present some sort of analysis</a:t>
            </a:r>
            <a:r>
              <a:rPr lang="en-US" baseline="0" dirty="0" smtClean="0"/>
              <a:t> specific to that group</a:t>
            </a:r>
          </a:p>
          <a:p>
            <a:endParaRPr lang="en-US" baseline="0" dirty="0" smtClean="0"/>
          </a:p>
          <a:p>
            <a:r>
              <a:rPr lang="en-US" baseline="0" dirty="0" smtClean="0"/>
              <a:t>Broader </a:t>
            </a:r>
            <a:r>
              <a:rPr lang="en-US" baseline="0" dirty="0" smtClean="0"/>
              <a:t>studies focus on specific time periods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very concept of </a:t>
            </a:r>
            <a:r>
              <a:rPr lang="en-US" dirty="0" err="1" smtClean="0"/>
              <a:t>tollan</a:t>
            </a:r>
            <a:r>
              <a:rPr lang="en-US" dirty="0" smtClean="0"/>
              <a:t> comes</a:t>
            </a:r>
            <a:r>
              <a:rPr lang="en-US" baseline="0" dirty="0" smtClean="0"/>
              <a:t> from our understanding of the </a:t>
            </a:r>
            <a:r>
              <a:rPr lang="en-US" baseline="0" dirty="0" err="1" smtClean="0"/>
              <a:t>Postclassic</a:t>
            </a:r>
            <a:endParaRPr lang="en-US" baseline="0" dirty="0" smtClean="0"/>
          </a:p>
          <a:p>
            <a:endParaRPr lang="en-US" baseline="0" dirty="0" smtClean="0"/>
          </a:p>
          <a:p>
            <a:r>
              <a:rPr lang="en-US" baseline="0" dirty="0" smtClean="0"/>
              <a:t>I </a:t>
            </a:r>
            <a:r>
              <a:rPr lang="en-US" baseline="0" dirty="0" smtClean="0"/>
              <a:t>am skipping over important places like Tula and Cholula that claimed to be </a:t>
            </a:r>
            <a:r>
              <a:rPr lang="en-US" baseline="0" dirty="0" err="1" smtClean="0"/>
              <a:t>Tollans</a:t>
            </a:r>
            <a:r>
              <a:rPr lang="en-US" baseline="0" dirty="0" smtClean="0"/>
              <a:t> at different periods and turning instead to the Aztecs</a:t>
            </a:r>
          </a:p>
          <a:p>
            <a:endParaRPr lang="en-US" baseline="0" dirty="0" smtClean="0"/>
          </a:p>
          <a:p>
            <a:r>
              <a:rPr lang="en-US" baseline="0" dirty="0" err="1" smtClean="0"/>
              <a:t>Mixtec</a:t>
            </a:r>
            <a:r>
              <a:rPr lang="en-US" baseline="0" dirty="0" smtClean="0"/>
              <a:t> </a:t>
            </a:r>
            <a:r>
              <a:rPr lang="en-US" baseline="0" dirty="0" smtClean="0"/>
              <a:t>city-states claimed power from Cholula</a:t>
            </a:r>
          </a:p>
          <a:p>
            <a:endParaRPr lang="en-US" baseline="0" dirty="0" smtClean="0"/>
          </a:p>
          <a:p>
            <a:r>
              <a:rPr lang="en-US" baseline="0" dirty="0" err="1" smtClean="0"/>
              <a:t>Nahua</a:t>
            </a:r>
            <a:r>
              <a:rPr lang="en-US" baseline="0" dirty="0" smtClean="0"/>
              <a:t> </a:t>
            </a:r>
            <a:r>
              <a:rPr lang="en-US" baseline="0" dirty="0" smtClean="0"/>
              <a:t>city-states claimed power from Tula</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Nahua</a:t>
            </a:r>
            <a:r>
              <a:rPr lang="en-US" dirty="0" smtClean="0"/>
              <a:t> considered</a:t>
            </a:r>
            <a:r>
              <a:rPr lang="en-US" baseline="0" dirty="0" smtClean="0"/>
              <a:t> the Toltec city of Tula to be the archetypical </a:t>
            </a:r>
            <a:r>
              <a:rPr lang="en-US" baseline="0" dirty="0" err="1" smtClean="0"/>
              <a:t>Tollan</a:t>
            </a:r>
            <a:endParaRPr lang="en-US" baseline="0" dirty="0" smtClean="0"/>
          </a:p>
          <a:p>
            <a:endParaRPr lang="en-US" baseline="0" dirty="0" smtClean="0"/>
          </a:p>
          <a:p>
            <a:r>
              <a:rPr lang="en-US" baseline="0" dirty="0" smtClean="0"/>
              <a:t>Teotihuacan </a:t>
            </a:r>
            <a:r>
              <a:rPr lang="en-US" baseline="0" dirty="0" smtClean="0"/>
              <a:t>was considered to be a </a:t>
            </a:r>
            <a:r>
              <a:rPr lang="en-US" baseline="0" dirty="0" err="1" smtClean="0"/>
              <a:t>Tollan</a:t>
            </a:r>
            <a:r>
              <a:rPr lang="en-US" baseline="0" dirty="0" smtClean="0"/>
              <a:t> of the gods – was the setting of the creation myth of the Fifth Sun where the current world was created</a:t>
            </a:r>
          </a:p>
          <a:p>
            <a:endParaRPr lang="en-US" baseline="0" dirty="0" smtClean="0"/>
          </a:p>
          <a:p>
            <a:r>
              <a:rPr lang="en-US" baseline="0" dirty="0" smtClean="0"/>
              <a:t>By </a:t>
            </a:r>
            <a:r>
              <a:rPr lang="en-US" baseline="0" dirty="0" smtClean="0"/>
              <a:t>the mid-12</a:t>
            </a:r>
            <a:r>
              <a:rPr lang="en-US" baseline="30000" dirty="0" smtClean="0"/>
              <a:t>th</a:t>
            </a:r>
            <a:r>
              <a:rPr lang="en-US" baseline="0" dirty="0" smtClean="0"/>
              <a:t> century there were a number of </a:t>
            </a:r>
            <a:r>
              <a:rPr lang="en-US" baseline="0" dirty="0" err="1" smtClean="0"/>
              <a:t>Nahua</a:t>
            </a:r>
            <a:r>
              <a:rPr lang="en-US" baseline="0" dirty="0" smtClean="0"/>
              <a:t> city-states using Local Strategies</a:t>
            </a:r>
            <a:endParaRPr lang="en-US" dirty="0"/>
          </a:p>
        </p:txBody>
      </p:sp>
      <p:sp>
        <p:nvSpPr>
          <p:cNvPr id="4" name="Slide Number Placeholder 3"/>
          <p:cNvSpPr>
            <a:spLocks noGrp="1"/>
          </p:cNvSpPr>
          <p:nvPr>
            <p:ph type="sldNum" sz="quarter" idx="10"/>
          </p:nvPr>
        </p:nvSpPr>
        <p:spPr/>
        <p:txBody>
          <a:bodyPr/>
          <a:lstStyle/>
          <a:p>
            <a:fld id="{7136FE67-64A1-4D60-800D-9FAAD870FE8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Aztecs were late arrivals,</a:t>
            </a:r>
            <a:r>
              <a:rPr lang="en-US" baseline="0" dirty="0" smtClean="0"/>
              <a:t> probably not coming to the Basin until the early 14</a:t>
            </a:r>
            <a:r>
              <a:rPr lang="en-US" baseline="30000" dirty="0" smtClean="0"/>
              <a:t>th</a:t>
            </a:r>
            <a:r>
              <a:rPr lang="en-US" baseline="0" dirty="0" smtClean="0"/>
              <a:t> century</a:t>
            </a:r>
          </a:p>
          <a:p>
            <a:endParaRPr lang="en-US" baseline="0" dirty="0" smtClean="0"/>
          </a:p>
          <a:p>
            <a:r>
              <a:rPr lang="en-US" baseline="0" dirty="0" smtClean="0"/>
              <a:t>Worked </a:t>
            </a:r>
            <a:r>
              <a:rPr lang="en-US" baseline="0" dirty="0" smtClean="0"/>
              <a:t>as serfs and mercenaries until they were eventually able to establish there own city of Tenochtitlan on an island in Lake </a:t>
            </a:r>
            <a:r>
              <a:rPr lang="en-US" baseline="0" dirty="0" err="1" smtClean="0"/>
              <a:t>Texcoco</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creation of Tenochtitlan meant that the Aztecs had their own </a:t>
            </a:r>
            <a:r>
              <a:rPr lang="en-US" dirty="0" err="1" smtClean="0"/>
              <a:t>altepetl</a:t>
            </a:r>
            <a:r>
              <a:rPr lang="en-US" dirty="0" smtClean="0"/>
              <a:t> (water mountain</a:t>
            </a:r>
            <a:r>
              <a:rPr lang="en-US" baseline="0" dirty="0" smtClean="0"/>
              <a:t> – talk title)</a:t>
            </a:r>
            <a:endParaRPr lang="en-US" dirty="0" smtClean="0"/>
          </a:p>
          <a:p>
            <a:endParaRPr lang="en-US" dirty="0" smtClean="0"/>
          </a:p>
          <a:p>
            <a:r>
              <a:rPr lang="en-US" dirty="0" err="1" smtClean="0"/>
              <a:t>Coatlichan</a:t>
            </a:r>
            <a:r>
              <a:rPr lang="en-US" dirty="0" smtClean="0"/>
              <a:t> </a:t>
            </a:r>
            <a:r>
              <a:rPr lang="en-US" dirty="0" smtClean="0"/>
              <a:t>– </a:t>
            </a:r>
            <a:r>
              <a:rPr lang="en-US" dirty="0" err="1" smtClean="0"/>
              <a:t>Acolhua</a:t>
            </a:r>
            <a:r>
              <a:rPr lang="en-US" dirty="0" smtClean="0"/>
              <a:t> – House of Snakes</a:t>
            </a:r>
          </a:p>
          <a:p>
            <a:endParaRPr lang="en-US" dirty="0" smtClean="0"/>
          </a:p>
          <a:p>
            <a:r>
              <a:rPr lang="en-US" dirty="0" err="1" smtClean="0"/>
              <a:t>Altepetl</a:t>
            </a:r>
            <a:r>
              <a:rPr lang="en-US" dirty="0" smtClean="0"/>
              <a:t> </a:t>
            </a:r>
            <a:r>
              <a:rPr lang="en-US" dirty="0" smtClean="0"/>
              <a:t>is analogous to the </a:t>
            </a:r>
            <a:r>
              <a:rPr lang="en-US" dirty="0" err="1" smtClean="0"/>
              <a:t>Toncatepetl</a:t>
            </a:r>
            <a:r>
              <a:rPr lang="en-US" dirty="0" smtClean="0"/>
              <a:t> (Mountain of</a:t>
            </a:r>
            <a:r>
              <a:rPr lang="en-US" baseline="0" dirty="0" smtClean="0"/>
              <a:t> Sustenance) from which the gods took maize to give to humans</a:t>
            </a:r>
          </a:p>
          <a:p>
            <a:r>
              <a:rPr lang="en-US" baseline="0" dirty="0" smtClean="0"/>
              <a:t>-Local power connected to agriculture</a:t>
            </a:r>
            <a:endParaRPr lang="en-US" dirty="0" smtClean="0"/>
          </a:p>
          <a:p>
            <a:endParaRPr lang="en-US" dirty="0" smtClean="0"/>
          </a:p>
          <a:p>
            <a:r>
              <a:rPr lang="en-US" dirty="0" smtClean="0"/>
              <a:t>Under </a:t>
            </a:r>
            <a:r>
              <a:rPr lang="en-US" dirty="0" smtClean="0"/>
              <a:t>patronage of </a:t>
            </a:r>
            <a:r>
              <a:rPr lang="en-US" dirty="0" err="1" smtClean="0"/>
              <a:t>Tezozomoc</a:t>
            </a:r>
            <a:r>
              <a:rPr lang="en-US" baseline="0" dirty="0" smtClean="0"/>
              <a:t> of the </a:t>
            </a:r>
            <a:r>
              <a:rPr lang="en-US" baseline="0" dirty="0" err="1" smtClean="0"/>
              <a:t>Tepance</a:t>
            </a:r>
            <a:r>
              <a:rPr lang="en-US" baseline="0" dirty="0" smtClean="0"/>
              <a:t> </a:t>
            </a:r>
            <a:r>
              <a:rPr lang="en-US" baseline="0" dirty="0" err="1" smtClean="0"/>
              <a:t>Nahua</a:t>
            </a:r>
            <a:r>
              <a:rPr lang="en-US" baseline="0" dirty="0" smtClean="0"/>
              <a:t>, the Aztecs received their first </a:t>
            </a:r>
            <a:r>
              <a:rPr lang="en-US" baseline="0" dirty="0" err="1" smtClean="0"/>
              <a:t>tlatoani</a:t>
            </a:r>
            <a:r>
              <a:rPr lang="en-US" baseline="0" dirty="0" smtClean="0"/>
              <a:t> in 1375 CE</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Aztecs are an interesting case study because of detailed</a:t>
            </a:r>
            <a:r>
              <a:rPr lang="en-US" baseline="0" dirty="0" smtClean="0"/>
              <a:t> documentary record</a:t>
            </a:r>
          </a:p>
          <a:p>
            <a:endParaRPr lang="en-US" baseline="0" dirty="0" smtClean="0"/>
          </a:p>
          <a:p>
            <a:r>
              <a:rPr lang="en-US" baseline="0" dirty="0" err="1" smtClean="0"/>
              <a:t>Itzcoatl</a:t>
            </a:r>
            <a:r>
              <a:rPr lang="en-US" baseline="0" dirty="0" smtClean="0"/>
              <a:t> </a:t>
            </a:r>
            <a:r>
              <a:rPr lang="en-US" baseline="0" dirty="0" smtClean="0"/>
              <a:t>(4</a:t>
            </a:r>
            <a:r>
              <a:rPr lang="en-US" baseline="30000" dirty="0" smtClean="0"/>
              <a:t>th</a:t>
            </a:r>
            <a:r>
              <a:rPr lang="en-US" baseline="0" dirty="0" smtClean="0"/>
              <a:t> </a:t>
            </a:r>
            <a:r>
              <a:rPr lang="en-US" baseline="0" dirty="0" err="1" smtClean="0"/>
              <a:t>tlatoani</a:t>
            </a:r>
            <a:r>
              <a:rPr lang="en-US" baseline="0" dirty="0" smtClean="0"/>
              <a:t>) “obsidian snake”</a:t>
            </a:r>
          </a:p>
          <a:p>
            <a:r>
              <a:rPr lang="en-US" baseline="0" dirty="0" smtClean="0"/>
              <a:t>-1428 </a:t>
            </a:r>
            <a:r>
              <a:rPr lang="en-US" baseline="0" dirty="0" smtClean="0"/>
              <a:t>rose up against the </a:t>
            </a:r>
            <a:r>
              <a:rPr lang="en-US" baseline="0" dirty="0" err="1" smtClean="0"/>
              <a:t>Tepanecs</a:t>
            </a:r>
            <a:r>
              <a:rPr lang="en-US" baseline="0" dirty="0" smtClean="0"/>
              <a:t> and went on to conquer 23 other local </a:t>
            </a:r>
            <a:r>
              <a:rPr lang="en-US" baseline="0" dirty="0" err="1" smtClean="0"/>
              <a:t>altepetls</a:t>
            </a:r>
            <a:endParaRPr lang="en-US" baseline="0" dirty="0" smtClean="0"/>
          </a:p>
          <a:p>
            <a:endParaRPr lang="en-US" baseline="0" dirty="0" smtClean="0"/>
          </a:p>
          <a:p>
            <a:r>
              <a:rPr lang="en-US" baseline="0" dirty="0" err="1" smtClean="0"/>
              <a:t>Tlacelel</a:t>
            </a:r>
            <a:r>
              <a:rPr lang="en-US" baseline="0" dirty="0" smtClean="0"/>
              <a:t> </a:t>
            </a:r>
            <a:r>
              <a:rPr lang="en-US" baseline="0" dirty="0" smtClean="0"/>
              <a:t>(Cardinal Richelieu) advised </a:t>
            </a:r>
            <a:r>
              <a:rPr lang="en-US" baseline="0" dirty="0" err="1" smtClean="0"/>
              <a:t>Itzcoatl</a:t>
            </a:r>
            <a:r>
              <a:rPr lang="en-US" baseline="0" dirty="0" smtClean="0"/>
              <a:t> to rewrite history </a:t>
            </a:r>
          </a:p>
          <a:p>
            <a:endParaRPr lang="en-US" baseline="0" dirty="0" smtClean="0"/>
          </a:p>
          <a:p>
            <a:r>
              <a:rPr lang="en-US" baseline="0" dirty="0" smtClean="0"/>
              <a:t>Books </a:t>
            </a:r>
            <a:r>
              <a:rPr lang="en-US" baseline="0" dirty="0" smtClean="0"/>
              <a:t>gathered and burned – Aztecs claim duel descent from </a:t>
            </a:r>
            <a:r>
              <a:rPr lang="en-US" baseline="0" dirty="0" err="1" smtClean="0"/>
              <a:t>Toltecs</a:t>
            </a:r>
            <a:r>
              <a:rPr lang="en-US" baseline="0" dirty="0" smtClean="0"/>
              <a:t> and wild </a:t>
            </a:r>
            <a:r>
              <a:rPr lang="en-US" baseline="0" dirty="0" err="1" smtClean="0"/>
              <a:t>Chichimecs</a:t>
            </a:r>
            <a:r>
              <a:rPr lang="en-US" baseline="0" dirty="0" smtClean="0"/>
              <a:t> to justify their warrior-statesmen approach to politics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Itzcoatl</a:t>
            </a:r>
            <a:r>
              <a:rPr lang="en-US" dirty="0" smtClean="0"/>
              <a:t> was a transitional reign in terms of strategies</a:t>
            </a:r>
            <a:r>
              <a:rPr lang="en-US" baseline="0" dirty="0" smtClean="0"/>
              <a:t> of governance – consolidated locally</a:t>
            </a:r>
          </a:p>
          <a:p>
            <a:endParaRPr lang="en-US" baseline="0" dirty="0" smtClean="0"/>
          </a:p>
          <a:p>
            <a:r>
              <a:rPr lang="en-US" baseline="0" dirty="0" smtClean="0"/>
              <a:t>Imperial </a:t>
            </a:r>
            <a:r>
              <a:rPr lang="en-US" baseline="0" dirty="0" smtClean="0"/>
              <a:t>expansion began under </a:t>
            </a:r>
            <a:r>
              <a:rPr lang="en-US" baseline="0" dirty="0" err="1" smtClean="0"/>
              <a:t>Motecuhzoma</a:t>
            </a:r>
            <a:r>
              <a:rPr lang="en-US" baseline="0" dirty="0" smtClean="0"/>
              <a:t> I and </a:t>
            </a:r>
            <a:r>
              <a:rPr lang="en-US" baseline="0" dirty="0" err="1" smtClean="0"/>
              <a:t>Axayacatl</a:t>
            </a:r>
            <a:r>
              <a:rPr lang="en-US" baseline="0" dirty="0" smtClean="0"/>
              <a:t> (also advised by </a:t>
            </a:r>
            <a:r>
              <a:rPr lang="en-US" baseline="0" dirty="0" err="1" smtClean="0"/>
              <a:t>Tlacaelel</a:t>
            </a:r>
            <a:r>
              <a:rPr lang="en-US" baseline="0" dirty="0" smtClean="0"/>
              <a:t>)</a:t>
            </a:r>
          </a:p>
          <a:p>
            <a:endParaRPr lang="en-US" baseline="0" dirty="0" smtClean="0"/>
          </a:p>
          <a:p>
            <a:r>
              <a:rPr lang="en-US" baseline="0" dirty="0" smtClean="0"/>
              <a:t>Appeased </a:t>
            </a:r>
            <a:r>
              <a:rPr lang="en-US" baseline="0" dirty="0" smtClean="0"/>
              <a:t>local competition by forming the Triple Alliance (Providence, Warwick, and Cranston) under </a:t>
            </a:r>
            <a:r>
              <a:rPr lang="en-US" baseline="0" dirty="0" err="1" smtClean="0"/>
              <a:t>Motecuhzoma</a:t>
            </a:r>
            <a:endParaRPr lang="en-US" baseline="0" dirty="0" smtClean="0"/>
          </a:p>
          <a:p>
            <a:r>
              <a:rPr lang="en-US" baseline="0" dirty="0" smtClean="0"/>
              <a:t>-Allowed broader expansion</a:t>
            </a:r>
          </a:p>
          <a:p>
            <a:endParaRPr lang="en-US" baseline="0" dirty="0" smtClean="0"/>
          </a:p>
          <a:p>
            <a:r>
              <a:rPr lang="en-US" baseline="0" dirty="0" smtClean="0"/>
              <a:t>Set </a:t>
            </a:r>
            <a:r>
              <a:rPr lang="en-US" baseline="0" dirty="0" smtClean="0"/>
              <a:t>up tributary and strategic provinces and had a constant stream of goods coming into the market at </a:t>
            </a:r>
            <a:r>
              <a:rPr lang="en-US" baseline="0" dirty="0" err="1" smtClean="0"/>
              <a:t>Tlatelolco</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a:t>
            </a:r>
            <a:r>
              <a:rPr lang="en-US" dirty="0" err="1" smtClean="0"/>
              <a:t>Mexica</a:t>
            </a:r>
            <a:r>
              <a:rPr lang="en-US" dirty="0" smtClean="0"/>
              <a:t> clai</a:t>
            </a:r>
            <a:r>
              <a:rPr lang="en-US" baseline="0" dirty="0" smtClean="0"/>
              <a:t>m of direct descent from </a:t>
            </a:r>
            <a:r>
              <a:rPr lang="en-US" baseline="0" dirty="0" err="1" smtClean="0"/>
              <a:t>Toltecs</a:t>
            </a:r>
            <a:r>
              <a:rPr lang="en-US" baseline="0" dirty="0" smtClean="0"/>
              <a:t> (Codex Sierra </a:t>
            </a:r>
            <a:r>
              <a:rPr lang="en-US" baseline="0" dirty="0" err="1" smtClean="0"/>
              <a:t>tollan</a:t>
            </a:r>
            <a:r>
              <a:rPr lang="en-US" baseline="0" dirty="0" smtClean="0"/>
              <a:t>), other cultures began to recognize Tenochtitlan as a </a:t>
            </a:r>
            <a:r>
              <a:rPr lang="en-US" i="1" baseline="0" dirty="0" err="1" smtClean="0"/>
              <a:t>tollan</a:t>
            </a:r>
            <a:endParaRPr lang="en-US" i="1" baseline="0" dirty="0" smtClean="0"/>
          </a:p>
          <a:p>
            <a:endParaRPr lang="en-US" i="0" baseline="0" dirty="0" smtClean="0"/>
          </a:p>
          <a:p>
            <a:r>
              <a:rPr lang="en-US" i="0" baseline="0" dirty="0" err="1" smtClean="0"/>
              <a:t>Mixtec</a:t>
            </a:r>
            <a:r>
              <a:rPr lang="en-US" i="0" baseline="0" dirty="0" smtClean="0"/>
              <a:t> </a:t>
            </a:r>
            <a:r>
              <a:rPr lang="en-US" i="0" baseline="0" dirty="0" smtClean="0"/>
              <a:t>referred to Tenochtitlan as </a:t>
            </a:r>
            <a:r>
              <a:rPr lang="en-US" i="0" baseline="0" dirty="0" err="1" smtClean="0"/>
              <a:t>Nuu</a:t>
            </a:r>
            <a:r>
              <a:rPr lang="en-US" i="0" baseline="0" dirty="0" smtClean="0"/>
              <a:t> </a:t>
            </a:r>
            <a:r>
              <a:rPr lang="en-US" i="0" baseline="0" dirty="0" err="1" smtClean="0"/>
              <a:t>Co’yo</a:t>
            </a:r>
            <a:r>
              <a:rPr lang="en-US" i="0" baseline="0" dirty="0" smtClean="0"/>
              <a:t> “Town of Cattails” once Aztec influence spread to Oaxaca in the early 16</a:t>
            </a:r>
            <a:r>
              <a:rPr lang="en-US" i="0" baseline="30000" dirty="0" smtClean="0"/>
              <a:t>th</a:t>
            </a:r>
            <a:r>
              <a:rPr lang="en-US" i="0" baseline="0" dirty="0" smtClean="0"/>
              <a:t> century</a:t>
            </a:r>
          </a:p>
          <a:p>
            <a:endParaRPr lang="en-US" i="0" baseline="0" dirty="0" smtClean="0"/>
          </a:p>
          <a:p>
            <a:r>
              <a:rPr lang="en-US" i="0" baseline="0" dirty="0" smtClean="0"/>
              <a:t>Spread </a:t>
            </a:r>
            <a:r>
              <a:rPr lang="en-US" i="0" baseline="0" dirty="0" smtClean="0"/>
              <a:t>of the Aztec architectural style to the Guatemalan highlands</a:t>
            </a:r>
          </a:p>
          <a:p>
            <a:r>
              <a:rPr lang="en-US" i="0" baseline="0" dirty="0" smtClean="0"/>
              <a:t>-</a:t>
            </a:r>
            <a:r>
              <a:rPr lang="en-US" i="0" baseline="0" dirty="0" err="1" smtClean="0"/>
              <a:t>Iximche</a:t>
            </a:r>
            <a:r>
              <a:rPr lang="en-US" i="0" baseline="0" dirty="0" smtClean="0"/>
              <a:t> not part of Aztec Empire but replicated its architecture as a source of power (also round altar)</a:t>
            </a:r>
          </a:p>
          <a:p>
            <a:endParaRPr lang="en-US" i="0" baseline="0" dirty="0" smtClean="0"/>
          </a:p>
          <a:p>
            <a:r>
              <a:rPr lang="en-US" i="0" baseline="0" dirty="0" smtClean="0"/>
              <a:t>Representations </a:t>
            </a:r>
            <a:r>
              <a:rPr lang="en-US" i="0" baseline="0" dirty="0" smtClean="0"/>
              <a:t>of Aztec rulers are absent from monumental art of the </a:t>
            </a:r>
            <a:r>
              <a:rPr lang="en-US" i="0" baseline="0" dirty="0" err="1" smtClean="0"/>
              <a:t>Postclassic</a:t>
            </a:r>
            <a:r>
              <a:rPr lang="en-US" i="0" baseline="0" dirty="0" smtClean="0"/>
              <a:t> – emphasis on the city</a:t>
            </a:r>
          </a:p>
          <a:p>
            <a:endParaRPr lang="en-US" i="0"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Major instability as with other Expansionistic polities</a:t>
            </a:r>
          </a:p>
          <a:p>
            <a:endParaRPr lang="en-US" dirty="0" smtClean="0"/>
          </a:p>
          <a:p>
            <a:r>
              <a:rPr lang="en-US" dirty="0" smtClean="0"/>
              <a:t>War </a:t>
            </a:r>
            <a:r>
              <a:rPr lang="en-US" dirty="0" smtClean="0"/>
              <a:t>of Flowers</a:t>
            </a:r>
            <a:r>
              <a:rPr lang="en-US" baseline="0" dirty="0" smtClean="0"/>
              <a:t> – permanent war to justify taking captives from Tlaxcala</a:t>
            </a:r>
          </a:p>
          <a:p>
            <a:r>
              <a:rPr lang="en-US" baseline="0" dirty="0" smtClean="0"/>
              <a:t>-Created political instability exploited by Spanish</a:t>
            </a:r>
          </a:p>
          <a:p>
            <a:endParaRPr lang="en-US" baseline="0" dirty="0" smtClean="0"/>
          </a:p>
          <a:p>
            <a:r>
              <a:rPr lang="en-US" baseline="0" dirty="0" smtClean="0"/>
              <a:t>Following </a:t>
            </a:r>
            <a:r>
              <a:rPr lang="en-US" baseline="0" dirty="0" smtClean="0"/>
              <a:t>the siege of Tenochtitlan and the destruction of the </a:t>
            </a:r>
            <a:r>
              <a:rPr lang="en-US" baseline="0" dirty="0" err="1" smtClean="0"/>
              <a:t>Templo</a:t>
            </a:r>
            <a:r>
              <a:rPr lang="en-US" baseline="0" dirty="0" smtClean="0"/>
              <a:t> Mayor is when the documentary record was created that gives us such detailed information about developing political strategies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conclude I would like to highlight two</a:t>
            </a:r>
            <a:r>
              <a:rPr lang="en-US" baseline="0" dirty="0" smtClean="0"/>
              <a:t> points – 1. the possible origins of these strategies; 2. what these strategies mean for Mesoamerican studies</a:t>
            </a:r>
          </a:p>
          <a:p>
            <a:endParaRPr lang="en-US" baseline="0" dirty="0" smtClean="0"/>
          </a:p>
          <a:p>
            <a:r>
              <a:rPr lang="en-US" baseline="0" dirty="0" smtClean="0"/>
              <a:t>I </a:t>
            </a:r>
            <a:r>
              <a:rPr lang="en-US" baseline="0" dirty="0" smtClean="0"/>
              <a:t>would like to suggest that both strategies date to Mesoamerica’s first civilization  - the </a:t>
            </a:r>
            <a:r>
              <a:rPr lang="en-US" baseline="0" dirty="0" err="1" smtClean="0"/>
              <a:t>Olmec</a:t>
            </a:r>
            <a:endParaRPr lang="en-US" baseline="0" dirty="0" smtClean="0"/>
          </a:p>
          <a:p>
            <a:r>
              <a:rPr lang="en-US" baseline="0" dirty="0" err="1" smtClean="0"/>
              <a:t>Olmec</a:t>
            </a:r>
            <a:r>
              <a:rPr lang="en-US" baseline="0" dirty="0" smtClean="0"/>
              <a:t> archaeology is hindered by poor preservation due to time depth and environment, as well as difficulty of site access</a:t>
            </a:r>
          </a:p>
          <a:p>
            <a:endParaRPr lang="en-US" baseline="0" dirty="0" smtClean="0"/>
          </a:p>
          <a:p>
            <a:r>
              <a:rPr lang="en-US" baseline="0" dirty="0" smtClean="0"/>
              <a:t>From </a:t>
            </a:r>
            <a:r>
              <a:rPr lang="en-US" baseline="0" dirty="0" smtClean="0"/>
              <a:t>1400-1000 BCE San Lorenzo emerged as the largest Mesoamerican center – built sacred mountain – consolidated local resources</a:t>
            </a:r>
          </a:p>
          <a:p>
            <a:endParaRPr lang="en-US" baseline="0" dirty="0" smtClean="0"/>
          </a:p>
          <a:p>
            <a:r>
              <a:rPr lang="en-US" baseline="0" dirty="0" smtClean="0"/>
              <a:t>Rulers </a:t>
            </a:r>
            <a:r>
              <a:rPr lang="en-US" baseline="0" dirty="0" smtClean="0"/>
              <a:t>depicted as giant heads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1000-400 BCE La </a:t>
            </a:r>
            <a:r>
              <a:rPr lang="en-US" dirty="0" err="1" smtClean="0"/>
              <a:t>Venta</a:t>
            </a:r>
            <a:r>
              <a:rPr lang="en-US" baseline="0" dirty="0" smtClean="0"/>
              <a:t> became the preeminent center</a:t>
            </a:r>
          </a:p>
          <a:p>
            <a:endParaRPr lang="en-US" baseline="0" dirty="0" smtClean="0"/>
          </a:p>
          <a:p>
            <a:r>
              <a:rPr lang="en-US" baseline="0" dirty="0" smtClean="0"/>
              <a:t>Carving </a:t>
            </a:r>
            <a:r>
              <a:rPr lang="en-US" baseline="0" dirty="0" smtClean="0"/>
              <a:t>of heads ceased in favor of less individualistic monuments</a:t>
            </a:r>
          </a:p>
          <a:p>
            <a:endParaRPr lang="en-US" baseline="0" dirty="0" smtClean="0"/>
          </a:p>
          <a:p>
            <a:r>
              <a:rPr lang="en-US" baseline="0" dirty="0" smtClean="0"/>
              <a:t>Developed </a:t>
            </a:r>
            <a:r>
              <a:rPr lang="en-US" baseline="0" dirty="0" smtClean="0"/>
              <a:t>a massive exchange network bringing in luxury and utilitarian items from all over Mesoamerica</a:t>
            </a:r>
          </a:p>
          <a:p>
            <a:r>
              <a:rPr lang="en-US" baseline="0" dirty="0" smtClean="0"/>
              <a:t>-Same pattern we see for </a:t>
            </a:r>
            <a:r>
              <a:rPr lang="en-US" baseline="0" dirty="0" err="1" smtClean="0"/>
              <a:t>Teo</a:t>
            </a:r>
            <a:r>
              <a:rPr lang="en-US" baseline="0" dirty="0" smtClean="0"/>
              <a:t> 1000 years later</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Carrasco and</a:t>
            </a:r>
            <a:r>
              <a:rPr lang="en-US" baseline="0" dirty="0" smtClean="0"/>
              <a:t> Lopez Austin have done broad comparative work using the framework of </a:t>
            </a:r>
            <a:r>
              <a:rPr lang="en-US" baseline="0" dirty="0" err="1" smtClean="0"/>
              <a:t>cosmovision</a:t>
            </a:r>
            <a:endParaRPr lang="en-US" baseline="0" dirty="0" smtClean="0"/>
          </a:p>
          <a:p>
            <a:endParaRPr lang="en-US" baseline="0" dirty="0" smtClean="0"/>
          </a:p>
          <a:p>
            <a:r>
              <a:rPr lang="en-US" baseline="0" dirty="0" smtClean="0"/>
              <a:t>Worldview </a:t>
            </a:r>
            <a:r>
              <a:rPr lang="en-US" baseline="0" dirty="0" smtClean="0"/>
              <a:t>with a nexus – shared set of core beliefs found in all Mesoamerican civilizations</a:t>
            </a:r>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Spread</a:t>
            </a:r>
            <a:r>
              <a:rPr lang="en-US" baseline="0" dirty="0" smtClean="0"/>
              <a:t> of </a:t>
            </a:r>
            <a:r>
              <a:rPr lang="en-US" baseline="0" dirty="0" err="1" smtClean="0"/>
              <a:t>Olmec</a:t>
            </a:r>
            <a:r>
              <a:rPr lang="en-US" baseline="0" dirty="0" smtClean="0"/>
              <a:t> </a:t>
            </a:r>
            <a:r>
              <a:rPr lang="en-US" baseline="0" dirty="0" err="1" smtClean="0"/>
              <a:t>icongraphy</a:t>
            </a:r>
            <a:r>
              <a:rPr lang="en-US" baseline="0" dirty="0" smtClean="0"/>
              <a:t> throughout Mesoamerica</a:t>
            </a:r>
          </a:p>
          <a:p>
            <a:endParaRPr lang="en-US" baseline="0" dirty="0" smtClean="0"/>
          </a:p>
          <a:p>
            <a:r>
              <a:rPr lang="en-US" baseline="0" dirty="0" smtClean="0"/>
              <a:t>Mother </a:t>
            </a:r>
            <a:r>
              <a:rPr lang="en-US" baseline="0" dirty="0" smtClean="0"/>
              <a:t>culture?</a:t>
            </a:r>
          </a:p>
          <a:p>
            <a:endParaRPr lang="en-US" baseline="0" dirty="0" smtClean="0"/>
          </a:p>
          <a:p>
            <a:r>
              <a:rPr lang="en-US" baseline="0" dirty="0" smtClean="0"/>
              <a:t>I </a:t>
            </a:r>
            <a:r>
              <a:rPr lang="en-US" baseline="0" dirty="0" smtClean="0"/>
              <a:t>would say that La </a:t>
            </a:r>
            <a:r>
              <a:rPr lang="en-US" baseline="0" dirty="0" err="1" smtClean="0"/>
              <a:t>Venta</a:t>
            </a:r>
            <a:r>
              <a:rPr lang="en-US" baseline="0" dirty="0" smtClean="0"/>
              <a:t> had established itself as the first </a:t>
            </a:r>
            <a:r>
              <a:rPr lang="en-US" i="1" baseline="0" dirty="0" err="1" smtClean="0"/>
              <a:t>tollan</a:t>
            </a:r>
            <a:r>
              <a:rPr lang="en-US" i="1" baseline="0" dirty="0" smtClean="0"/>
              <a:t> </a:t>
            </a:r>
            <a:r>
              <a:rPr lang="en-US" i="0" baseline="0" dirty="0" smtClean="0"/>
              <a:t>(may have literally been a place of cattails)</a:t>
            </a:r>
            <a:endParaRPr lang="en-US" i="1" baseline="0" dirty="0" smtClean="0"/>
          </a:p>
          <a:p>
            <a:endParaRPr lang="en-US" i="0" baseline="0" dirty="0" smtClean="0"/>
          </a:p>
          <a:p>
            <a:r>
              <a:rPr lang="en-US" i="0" baseline="0" dirty="0" smtClean="0"/>
              <a:t>Tempting </a:t>
            </a:r>
            <a:r>
              <a:rPr lang="en-US" i="0" baseline="0" dirty="0" smtClean="0"/>
              <a:t>to think that La </a:t>
            </a:r>
            <a:r>
              <a:rPr lang="en-US" i="0" baseline="0" dirty="0" err="1" smtClean="0"/>
              <a:t>Venta</a:t>
            </a:r>
            <a:r>
              <a:rPr lang="en-US" i="0" baseline="0" dirty="0" smtClean="0"/>
              <a:t> was the first to use an Expansionistic Strategy to bring wealth into the emerging state</a:t>
            </a:r>
            <a:endParaRPr lang="en-US" i="0"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I will</a:t>
            </a:r>
            <a:r>
              <a:rPr lang="en-US" baseline="0" dirty="0" smtClean="0"/>
              <a:t> note that the choice of a Local vs. Expansionistic Strategy seems to have been part of the definition of Mesoamerican </a:t>
            </a:r>
            <a:r>
              <a:rPr lang="en-US" baseline="0" dirty="0" smtClean="0"/>
              <a:t>statehood</a:t>
            </a:r>
          </a:p>
          <a:p>
            <a:endParaRPr lang="en-US" baseline="0" dirty="0" smtClean="0"/>
          </a:p>
          <a:p>
            <a:r>
              <a:rPr lang="en-US" baseline="0" dirty="0" smtClean="0"/>
              <a:t>Too often we only look comparatively as Mesoamerica as a whole when we are discussing religious concepts that have survived in some altered state to the present day</a:t>
            </a:r>
          </a:p>
          <a:p>
            <a:endParaRPr lang="en-US" baseline="0" dirty="0" smtClean="0"/>
          </a:p>
          <a:p>
            <a:r>
              <a:rPr lang="en-US" baseline="0" dirty="0" smtClean="0"/>
              <a:t>I hope I have demonstrated that there was a pattern to pan-Mesoamerican strategies of governance and that a comparative perspective can be valuable when investigating broader themes in the archaeology </a:t>
            </a:r>
            <a:r>
              <a:rPr lang="en-US" baseline="0" smtClean="0"/>
              <a:t>of Mesoamerica</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D6B61E2-E905-4D0E-AEF9-A6740A0E3A4B}" type="slidenum">
              <a:rPr lang="en-US" smtClean="0"/>
              <a:pPr/>
              <a:t>41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Ometeotl (heart of heaven, gucumatz for the Maya)</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38BDDC-7826-4711-9F46-19FA7BDE35A8}"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9D09DA-5B38-4731-AB12-032BA377DDED}"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8FA25D-E6B2-49E5-B1E3-4237DBE55525}"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620258-E6ED-4DB4-8450-737653009E62}"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33B564-220E-43D0-B18C-53DC0DD1DCBA}"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F445789-A16D-4DFE-9FB9-7042D937E671}" type="datetimeFigureOut">
              <a:rPr lang="en-US" smtClean="0"/>
              <a:pPr/>
              <a:t>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608C1-97E8-4809-BA82-C347D8A43BCF}"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445789-A16D-4DFE-9FB9-7042D937E671}" type="datetimeFigureOut">
              <a:rPr lang="en-US" smtClean="0"/>
              <a:pPr/>
              <a:t>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608C1-97E8-4809-BA82-C347D8A43B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445789-A16D-4DFE-9FB9-7042D937E671}" type="datetimeFigureOut">
              <a:rPr lang="en-US" smtClean="0"/>
              <a:pPr/>
              <a:t>2/16/2010</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21F608C1-97E8-4809-BA82-C347D8A43B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445789-A16D-4DFE-9FB9-7042D937E671}" type="datetimeFigureOut">
              <a:rPr lang="en-US" smtClean="0"/>
              <a:pPr/>
              <a:t>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608C1-97E8-4809-BA82-C347D8A43B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F445789-A16D-4DFE-9FB9-7042D937E671}" type="datetimeFigureOut">
              <a:rPr lang="en-US" smtClean="0"/>
              <a:pPr/>
              <a:t>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608C1-97E8-4809-BA82-C347D8A43BC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445789-A16D-4DFE-9FB9-7042D937E671}" type="datetimeFigureOut">
              <a:rPr lang="en-US" smtClean="0"/>
              <a:pPr/>
              <a:t>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608C1-97E8-4809-BA82-C347D8A43B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F445789-A16D-4DFE-9FB9-7042D937E671}" type="datetimeFigureOut">
              <a:rPr lang="en-US" smtClean="0"/>
              <a:pPr/>
              <a:t>2/16/2010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F608C1-97E8-4809-BA82-C347D8A43B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F445789-A16D-4DFE-9FB9-7042D937E671}" type="datetimeFigureOut">
              <a:rPr lang="en-US" smtClean="0"/>
              <a:pPr/>
              <a:t>2/16/2010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F608C1-97E8-4809-BA82-C347D8A43B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45789-A16D-4DFE-9FB9-7042D937E671}" type="datetimeFigureOut">
              <a:rPr lang="en-US" smtClean="0"/>
              <a:pPr/>
              <a:t>2/16/2010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F608C1-97E8-4809-BA82-C347D8A43B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F445789-A16D-4DFE-9FB9-7042D937E671}" type="datetimeFigureOut">
              <a:rPr lang="en-US" smtClean="0"/>
              <a:pPr/>
              <a:t>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608C1-97E8-4809-BA82-C347D8A43BCF}"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F445789-A16D-4DFE-9FB9-7042D937E671}" type="datetimeFigureOut">
              <a:rPr lang="en-US" smtClean="0"/>
              <a:pPr/>
              <a:t>2/16/2010</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21F608C1-97E8-4809-BA82-C347D8A43BC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F445789-A16D-4DFE-9FB9-7042D937E671}" type="datetimeFigureOut">
              <a:rPr lang="en-US" smtClean="0"/>
              <a:pPr/>
              <a:t>2/16/2010</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21F608C1-97E8-4809-BA82-C347D8A43B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tiff"/><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gif"/></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42.gif"/></Relationships>
</file>

<file path=ppt/slides/_rels/slide24.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9.tiff"/><Relationship Id="rId5" Type="http://schemas.openxmlformats.org/officeDocument/2006/relationships/image" Target="../media/image37.tiff"/><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6.jpeg"/><Relationship Id="rId5" Type="http://schemas.openxmlformats.org/officeDocument/2006/relationships/image" Target="../media/image36.jpeg"/><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86200"/>
            <a:ext cx="8305800" cy="1371600"/>
          </a:xfrm>
        </p:spPr>
        <p:txBody>
          <a:bodyPr/>
          <a:lstStyle/>
          <a:p>
            <a:r>
              <a:rPr lang="en-US" sz="3700" dirty="0" smtClean="0">
                <a:latin typeface="BankGothic Lt BT" pitchFamily="34" charset="0"/>
              </a:rPr>
              <a:t>From mountains to cattails:</a:t>
            </a:r>
            <a:endParaRPr lang="en-US" sz="3700" dirty="0">
              <a:latin typeface="BankGothic Lt BT" pitchFamily="34" charset="0"/>
            </a:endParaRPr>
          </a:p>
        </p:txBody>
      </p:sp>
      <p:sp>
        <p:nvSpPr>
          <p:cNvPr id="3" name="Subtitle 2"/>
          <p:cNvSpPr>
            <a:spLocks noGrp="1"/>
          </p:cNvSpPr>
          <p:nvPr>
            <p:ph type="subTitle" idx="1"/>
          </p:nvPr>
        </p:nvSpPr>
        <p:spPr>
          <a:xfrm>
            <a:off x="914400" y="4587240"/>
            <a:ext cx="7772400" cy="441960"/>
          </a:xfrm>
        </p:spPr>
        <p:txBody>
          <a:bodyPr>
            <a:noAutofit/>
          </a:bodyPr>
          <a:lstStyle/>
          <a:p>
            <a:r>
              <a:rPr lang="en-US" sz="2800" dirty="0" smtClean="0"/>
              <a:t>Strategies of Governance in Ancient Mesoamerica</a:t>
            </a:r>
            <a:endParaRPr lang="en-US" sz="2800" dirty="0"/>
          </a:p>
        </p:txBody>
      </p:sp>
      <p:sp>
        <p:nvSpPr>
          <p:cNvPr id="5" name="TextBox 4"/>
          <p:cNvSpPr txBox="1"/>
          <p:nvPr/>
        </p:nvSpPr>
        <p:spPr>
          <a:xfrm>
            <a:off x="3261519" y="5562600"/>
            <a:ext cx="2682081" cy="830997"/>
          </a:xfrm>
          <a:prstGeom prst="rect">
            <a:avLst/>
          </a:prstGeom>
          <a:noFill/>
        </p:spPr>
        <p:txBody>
          <a:bodyPr wrap="none" rtlCol="0">
            <a:spAutoFit/>
          </a:bodyPr>
          <a:lstStyle/>
          <a:p>
            <a:pPr algn="ctr"/>
            <a:r>
              <a:rPr lang="en-US" sz="2400" dirty="0" smtClean="0"/>
              <a:t>Thomas G. Garrison</a:t>
            </a:r>
          </a:p>
          <a:p>
            <a:pPr algn="ctr"/>
            <a:r>
              <a:rPr lang="en-US" sz="2400" i="1" dirty="0" smtClean="0"/>
              <a:t>Brown University</a:t>
            </a:r>
            <a:endParaRPr lang="en-US" sz="2400" i="1" dirty="0"/>
          </a:p>
        </p:txBody>
      </p:sp>
      <p:pic>
        <p:nvPicPr>
          <p:cNvPr id="6" name="Picture 5" descr="TripleAlliance.jpg"/>
          <p:cNvPicPr>
            <a:picLocks noChangeAspect="1"/>
          </p:cNvPicPr>
          <p:nvPr/>
        </p:nvPicPr>
        <p:blipFill>
          <a:blip r:embed="rId3" cstate="print"/>
          <a:srcRect l="4167" t="9053" r="67500" b="31387"/>
          <a:stretch>
            <a:fillRect/>
          </a:stretch>
        </p:blipFill>
        <p:spPr>
          <a:xfrm>
            <a:off x="1031875" y="304800"/>
            <a:ext cx="2320925" cy="3276600"/>
          </a:xfrm>
          <a:prstGeom prst="rect">
            <a:avLst/>
          </a:prstGeom>
        </p:spPr>
      </p:pic>
      <p:pic>
        <p:nvPicPr>
          <p:cNvPr id="7" name="Picture 6" descr="HTCCholula.jpg"/>
          <p:cNvPicPr>
            <a:picLocks noChangeAspect="1"/>
          </p:cNvPicPr>
          <p:nvPr/>
        </p:nvPicPr>
        <p:blipFill>
          <a:blip r:embed="rId4" cstate="print"/>
          <a:srcRect l="1565" t="20000" r="75040" b="27778"/>
          <a:stretch>
            <a:fillRect/>
          </a:stretch>
        </p:blipFill>
        <p:spPr>
          <a:xfrm>
            <a:off x="5791200" y="152400"/>
            <a:ext cx="1139081" cy="35814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Sacred Mountains</a:t>
            </a:r>
          </a:p>
        </p:txBody>
      </p:sp>
      <p:pic>
        <p:nvPicPr>
          <p:cNvPr id="4" name="Content Placeholder 3" descr="TeoGordo.jpg"/>
          <p:cNvPicPr>
            <a:picLocks noGrp="1" noChangeAspect="1"/>
          </p:cNvPicPr>
          <p:nvPr>
            <p:ph idx="1"/>
          </p:nvPr>
        </p:nvPicPr>
        <p:blipFill>
          <a:blip r:embed="rId3" cstate="print"/>
          <a:stretch>
            <a:fillRect/>
          </a:stretch>
        </p:blipFill>
        <p:spPr>
          <a:xfrm>
            <a:off x="76200" y="2514600"/>
            <a:ext cx="5291364" cy="3048000"/>
          </a:xfrm>
        </p:spPr>
      </p:pic>
      <p:pic>
        <p:nvPicPr>
          <p:cNvPr id="6" name="Picture 5" descr="Tikal Temple 1.JPG"/>
          <p:cNvPicPr>
            <a:picLocks noChangeAspect="1"/>
          </p:cNvPicPr>
          <p:nvPr/>
        </p:nvPicPr>
        <p:blipFill>
          <a:blip r:embed="rId4" cstate="print"/>
          <a:srcRect/>
          <a:stretch>
            <a:fillRect/>
          </a:stretch>
        </p:blipFill>
        <p:spPr bwMode="auto">
          <a:xfrm>
            <a:off x="5562600" y="1803400"/>
            <a:ext cx="3390900" cy="4521200"/>
          </a:xfrm>
          <a:prstGeom prst="rect">
            <a:avLst/>
          </a:prstGeom>
          <a:noFill/>
          <a:ln w="9525">
            <a:noFill/>
            <a:miter lim="800000"/>
            <a:headEnd/>
            <a:tailEnd/>
          </a:ln>
        </p:spPr>
      </p:pic>
      <p:sp>
        <p:nvSpPr>
          <p:cNvPr id="5" name="TextBox 4"/>
          <p:cNvSpPr txBox="1"/>
          <p:nvPr/>
        </p:nvSpPr>
        <p:spPr>
          <a:xfrm>
            <a:off x="990600" y="5638800"/>
            <a:ext cx="3469219" cy="369332"/>
          </a:xfrm>
          <a:prstGeom prst="rect">
            <a:avLst/>
          </a:prstGeom>
          <a:noFill/>
        </p:spPr>
        <p:txBody>
          <a:bodyPr wrap="none" rtlCol="0">
            <a:spAutoFit/>
          </a:bodyPr>
          <a:lstStyle/>
          <a:p>
            <a:r>
              <a:rPr lang="en-US" dirty="0" smtClean="0"/>
              <a:t>Pyramid of the Moon, Teotihuacan</a:t>
            </a:r>
            <a:endParaRPr lang="en-US" dirty="0"/>
          </a:p>
        </p:txBody>
      </p:sp>
      <p:sp>
        <p:nvSpPr>
          <p:cNvPr id="7" name="TextBox 6"/>
          <p:cNvSpPr txBox="1"/>
          <p:nvPr/>
        </p:nvSpPr>
        <p:spPr>
          <a:xfrm>
            <a:off x="5774105" y="6324600"/>
            <a:ext cx="2988895" cy="369332"/>
          </a:xfrm>
          <a:prstGeom prst="rect">
            <a:avLst/>
          </a:prstGeom>
          <a:noFill/>
        </p:spPr>
        <p:txBody>
          <a:bodyPr wrap="none" rtlCol="0">
            <a:spAutoFit/>
          </a:bodyPr>
          <a:lstStyle/>
          <a:p>
            <a:r>
              <a:rPr lang="en-US" dirty="0" smtClean="0"/>
              <a:t>Temple 1, Tikal (Classic Maya)</a:t>
            </a:r>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Studying Strategies of Governance</a:t>
            </a:r>
            <a:endParaRPr lang="en-US" dirty="0"/>
          </a:p>
        </p:txBody>
      </p:sp>
      <p:pic>
        <p:nvPicPr>
          <p:cNvPr id="6" name="Content Placeholder 5" descr="Revised_Figure2.tif"/>
          <p:cNvPicPr>
            <a:picLocks noGrp="1" noChangeAspect="1"/>
          </p:cNvPicPr>
          <p:nvPr>
            <p:ph sz="half" idx="1"/>
          </p:nvPr>
        </p:nvPicPr>
        <p:blipFill>
          <a:blip r:embed="rId3" cstate="print"/>
          <a:stretch>
            <a:fillRect/>
          </a:stretch>
        </p:blipFill>
        <p:spPr>
          <a:xfrm>
            <a:off x="1066800" y="4114800"/>
            <a:ext cx="2157984" cy="2743200"/>
          </a:xfrm>
        </p:spPr>
      </p:pic>
      <p:sp>
        <p:nvSpPr>
          <p:cNvPr id="5" name="Content Placeholder 4"/>
          <p:cNvSpPr>
            <a:spLocks noGrp="1"/>
          </p:cNvSpPr>
          <p:nvPr>
            <p:ph sz="half" idx="2"/>
          </p:nvPr>
        </p:nvSpPr>
        <p:spPr>
          <a:xfrm>
            <a:off x="4648200" y="1773936"/>
            <a:ext cx="4191000" cy="4623816"/>
          </a:xfrm>
        </p:spPr>
        <p:txBody>
          <a:bodyPr/>
          <a:lstStyle/>
          <a:p>
            <a:r>
              <a:rPr lang="en-US" dirty="0" smtClean="0"/>
              <a:t>Archaeological  evidence</a:t>
            </a:r>
          </a:p>
          <a:p>
            <a:endParaRPr lang="en-US" dirty="0" smtClean="0"/>
          </a:p>
          <a:p>
            <a:r>
              <a:rPr lang="en-US" dirty="0" smtClean="0"/>
              <a:t>Epigraphic/iconographic evidence</a:t>
            </a:r>
          </a:p>
          <a:p>
            <a:endParaRPr lang="en-US" dirty="0" smtClean="0"/>
          </a:p>
          <a:p>
            <a:r>
              <a:rPr lang="en-US" dirty="0" err="1" smtClean="0"/>
              <a:t>Ethnohistoric</a:t>
            </a:r>
            <a:r>
              <a:rPr lang="en-US" dirty="0" smtClean="0"/>
              <a:t>     evidence</a:t>
            </a:r>
            <a:endParaRPr lang="en-US" dirty="0"/>
          </a:p>
        </p:txBody>
      </p:sp>
      <p:pic>
        <p:nvPicPr>
          <p:cNvPr id="7" name="Picture 6" descr="IMG_1233.jpg"/>
          <p:cNvPicPr>
            <a:picLocks noChangeAspect="1"/>
          </p:cNvPicPr>
          <p:nvPr/>
        </p:nvPicPr>
        <p:blipFill>
          <a:blip r:embed="rId4" cstate="print"/>
          <a:stretch>
            <a:fillRect/>
          </a:stretch>
        </p:blipFill>
        <p:spPr>
          <a:xfrm>
            <a:off x="533400" y="1600200"/>
            <a:ext cx="3276600" cy="2457450"/>
          </a:xfrm>
          <a:prstGeom prst="rect">
            <a:avLst/>
          </a:prstGeom>
        </p:spPr>
      </p:pic>
      <p:pic>
        <p:nvPicPr>
          <p:cNvPr id="8" name="Picture 7" descr="TIKSt31.jpg"/>
          <p:cNvPicPr>
            <a:picLocks noChangeAspect="1"/>
          </p:cNvPicPr>
          <p:nvPr/>
        </p:nvPicPr>
        <p:blipFill>
          <a:blip r:embed="rId5" cstate="print"/>
          <a:stretch>
            <a:fillRect/>
          </a:stretch>
        </p:blipFill>
        <p:spPr>
          <a:xfrm>
            <a:off x="285230" y="1828800"/>
            <a:ext cx="3804534" cy="4572000"/>
          </a:xfrm>
          <a:prstGeom prst="rect">
            <a:avLst/>
          </a:prstGeom>
        </p:spPr>
      </p:pic>
      <p:pic>
        <p:nvPicPr>
          <p:cNvPr id="9" name="Picture 8" descr="TripleAlliance.jpg"/>
          <p:cNvPicPr>
            <a:picLocks noChangeAspect="1"/>
          </p:cNvPicPr>
          <p:nvPr/>
        </p:nvPicPr>
        <p:blipFill>
          <a:blip r:embed="rId6" cstate="print"/>
          <a:stretch>
            <a:fillRect/>
          </a:stretch>
        </p:blipFill>
        <p:spPr>
          <a:xfrm>
            <a:off x="304800" y="1524000"/>
            <a:ext cx="3352800" cy="2251710"/>
          </a:xfrm>
          <a:prstGeom prst="rect">
            <a:avLst/>
          </a:prstGeom>
        </p:spPr>
      </p:pic>
      <p:pic>
        <p:nvPicPr>
          <p:cNvPr id="10" name="Picture 9" descr="Landa.JPG"/>
          <p:cNvPicPr>
            <a:picLocks noChangeAspect="1"/>
          </p:cNvPicPr>
          <p:nvPr/>
        </p:nvPicPr>
        <p:blipFill>
          <a:blip r:embed="rId7" cstate="print"/>
          <a:stretch>
            <a:fillRect/>
          </a:stretch>
        </p:blipFill>
        <p:spPr>
          <a:xfrm>
            <a:off x="829437" y="3810000"/>
            <a:ext cx="2294763" cy="28955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2000"/>
                                        <p:tgtEl>
                                          <p:spTgt spid="5">
                                            <p:txEl>
                                              <p:pRg st="2" end="2"/>
                                            </p:txEl>
                                          </p:spTgt>
                                        </p:tgtEl>
                                      </p:cBhvr>
                                    </p:animEffect>
                                  </p:childTnLst>
                                </p:cTn>
                              </p:par>
                              <p:par>
                                <p:cTn id="19" presetID="10" presetClass="exit" presetSubtype="0" fill="hold"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000"/>
                                        <p:tgtEl>
                                          <p:spTgt spid="5">
                                            <p:txEl>
                                              <p:pRg st="4" end="4"/>
                                            </p:txEl>
                                          </p:spTgt>
                                        </p:tgtEl>
                                      </p:cBhvr>
                                    </p:animEffect>
                                  </p:childTnLst>
                                </p:cTn>
                              </p:par>
                              <p:par>
                                <p:cTn id="33" presetID="10" presetClass="exit" presetSubtype="0" fill="hold" nodeType="with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0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Dynastic Ruler</a:t>
            </a:r>
            <a:endParaRPr lang="en-US" dirty="0"/>
          </a:p>
        </p:txBody>
      </p:sp>
      <p:pic>
        <p:nvPicPr>
          <p:cNvPr id="5" name="Content Placeholder 4" descr="moctezuma-1.jpg"/>
          <p:cNvPicPr>
            <a:picLocks noGrp="1" noChangeAspect="1"/>
          </p:cNvPicPr>
          <p:nvPr>
            <p:ph sz="half" idx="1"/>
          </p:nvPr>
        </p:nvPicPr>
        <p:blipFill>
          <a:blip r:embed="rId3" cstate="print"/>
          <a:stretch>
            <a:fillRect/>
          </a:stretch>
        </p:blipFill>
        <p:spPr>
          <a:xfrm>
            <a:off x="228600" y="2286000"/>
            <a:ext cx="4691818" cy="2743200"/>
          </a:xfrm>
        </p:spPr>
      </p:pic>
      <p:pic>
        <p:nvPicPr>
          <p:cNvPr id="8" name="Content Placeholder 7" descr="Seibal_Stela8.jpg"/>
          <p:cNvPicPr>
            <a:picLocks noGrp="1" noChangeAspect="1"/>
          </p:cNvPicPr>
          <p:nvPr>
            <p:ph sz="half" idx="2"/>
          </p:nvPr>
        </p:nvPicPr>
        <p:blipFill>
          <a:blip r:embed="rId4" cstate="print"/>
          <a:srcRect b="6522"/>
          <a:stretch>
            <a:fillRect/>
          </a:stretch>
        </p:blipFill>
        <p:spPr>
          <a:xfrm>
            <a:off x="5500964" y="1523999"/>
            <a:ext cx="3185835" cy="4800601"/>
          </a:xfrm>
        </p:spPr>
      </p:pic>
      <p:sp>
        <p:nvSpPr>
          <p:cNvPr id="6" name="TextBox 5"/>
          <p:cNvSpPr txBox="1"/>
          <p:nvPr/>
        </p:nvSpPr>
        <p:spPr>
          <a:xfrm>
            <a:off x="457200" y="5029200"/>
            <a:ext cx="4183133" cy="369332"/>
          </a:xfrm>
          <a:prstGeom prst="rect">
            <a:avLst/>
          </a:prstGeom>
          <a:noFill/>
        </p:spPr>
        <p:txBody>
          <a:bodyPr wrap="none" rtlCol="0">
            <a:spAutoFit/>
          </a:bodyPr>
          <a:lstStyle/>
          <a:p>
            <a:r>
              <a:rPr lang="en-US" dirty="0" err="1" smtClean="0"/>
              <a:t>Motecuhzoma</a:t>
            </a:r>
            <a:r>
              <a:rPr lang="en-US" dirty="0" smtClean="0"/>
              <a:t> II, Florentine Codex (Aztec)</a:t>
            </a:r>
            <a:endParaRPr lang="en-US" dirty="0"/>
          </a:p>
        </p:txBody>
      </p:sp>
      <p:sp>
        <p:nvSpPr>
          <p:cNvPr id="7" name="TextBox 6"/>
          <p:cNvSpPr txBox="1"/>
          <p:nvPr/>
        </p:nvSpPr>
        <p:spPr>
          <a:xfrm>
            <a:off x="5693070" y="6324600"/>
            <a:ext cx="2917530" cy="369332"/>
          </a:xfrm>
          <a:prstGeom prst="rect">
            <a:avLst/>
          </a:prstGeom>
          <a:noFill/>
        </p:spPr>
        <p:txBody>
          <a:bodyPr wrap="none" rtlCol="0">
            <a:spAutoFit/>
          </a:bodyPr>
          <a:lstStyle/>
          <a:p>
            <a:r>
              <a:rPr lang="en-US" dirty="0" err="1" smtClean="0"/>
              <a:t>Seibal</a:t>
            </a:r>
            <a:r>
              <a:rPr lang="en-US" dirty="0" smtClean="0"/>
              <a:t>, </a:t>
            </a:r>
            <a:r>
              <a:rPr lang="en-US" dirty="0" err="1" smtClean="0"/>
              <a:t>Stela</a:t>
            </a:r>
            <a:r>
              <a:rPr lang="en-US" dirty="0" smtClean="0"/>
              <a:t> 8 (Classic Maya)</a:t>
            </a:r>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Non-Royal Elites</a:t>
            </a:r>
            <a:endParaRPr lang="en-US"/>
          </a:p>
        </p:txBody>
      </p:sp>
      <p:pic>
        <p:nvPicPr>
          <p:cNvPr id="7" name="Content Placeholder 6" descr="Teccalli.jpg"/>
          <p:cNvPicPr>
            <a:picLocks noGrp="1" noChangeAspect="1"/>
          </p:cNvPicPr>
          <p:nvPr>
            <p:ph sz="half" idx="2"/>
          </p:nvPr>
        </p:nvPicPr>
        <p:blipFill>
          <a:blip r:embed="rId3" cstate="print"/>
          <a:stretch>
            <a:fillRect/>
          </a:stretch>
        </p:blipFill>
        <p:spPr>
          <a:xfrm>
            <a:off x="5029200" y="1524000"/>
            <a:ext cx="2743200" cy="2218342"/>
          </a:xfrm>
        </p:spPr>
      </p:pic>
      <p:pic>
        <p:nvPicPr>
          <p:cNvPr id="1026" name="Picture 2"/>
          <p:cNvPicPr>
            <a:picLocks noGrp="1" noChangeAspect="1" noChangeArrowheads="1"/>
          </p:cNvPicPr>
          <p:nvPr>
            <p:ph sz="half" idx="1"/>
          </p:nvPr>
        </p:nvPicPr>
        <p:blipFill>
          <a:blip r:embed="rId4" cstate="print"/>
          <a:srcRect/>
          <a:stretch>
            <a:fillRect/>
          </a:stretch>
        </p:blipFill>
        <p:spPr bwMode="auto">
          <a:xfrm>
            <a:off x="646144" y="1773238"/>
            <a:ext cx="3660712" cy="4624387"/>
          </a:xfrm>
          <a:prstGeom prst="rect">
            <a:avLst/>
          </a:prstGeom>
          <a:noFill/>
          <a:ln w="9525">
            <a:noFill/>
            <a:miter lim="800000"/>
            <a:headEnd/>
            <a:tailEnd/>
          </a:ln>
        </p:spPr>
      </p:pic>
      <p:sp>
        <p:nvSpPr>
          <p:cNvPr id="6" name="Rectangle 5"/>
          <p:cNvSpPr/>
          <p:nvPr/>
        </p:nvSpPr>
        <p:spPr>
          <a:xfrm>
            <a:off x="2743200" y="3124200"/>
            <a:ext cx="1600200"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35592" y="1561459"/>
            <a:ext cx="460408" cy="21723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pochteca2.JPG"/>
          <p:cNvPicPr>
            <a:picLocks noChangeAspect="1"/>
          </p:cNvPicPr>
          <p:nvPr/>
        </p:nvPicPr>
        <p:blipFill>
          <a:blip r:embed="rId5" cstate="print"/>
          <a:stretch>
            <a:fillRect/>
          </a:stretch>
        </p:blipFill>
        <p:spPr>
          <a:xfrm>
            <a:off x="4953000" y="4191000"/>
            <a:ext cx="3124200" cy="2237330"/>
          </a:xfrm>
          <a:prstGeom prst="rect">
            <a:avLst/>
          </a:prstGeom>
        </p:spPr>
      </p:pic>
      <p:sp>
        <p:nvSpPr>
          <p:cNvPr id="10" name="TextBox 9"/>
          <p:cNvSpPr txBox="1"/>
          <p:nvPr/>
        </p:nvSpPr>
        <p:spPr>
          <a:xfrm>
            <a:off x="950203" y="6324600"/>
            <a:ext cx="2935997" cy="369332"/>
          </a:xfrm>
          <a:prstGeom prst="rect">
            <a:avLst/>
          </a:prstGeom>
          <a:noFill/>
        </p:spPr>
        <p:txBody>
          <a:bodyPr wrap="none" rtlCol="0">
            <a:spAutoFit/>
          </a:bodyPr>
          <a:lstStyle/>
          <a:p>
            <a:r>
              <a:rPr lang="en-US" dirty="0" smtClean="0"/>
              <a:t>Site R, Lintel 3 (Classic Maya)</a:t>
            </a:r>
            <a:endParaRPr lang="en-US" dirty="0"/>
          </a:p>
        </p:txBody>
      </p:sp>
      <p:sp>
        <p:nvSpPr>
          <p:cNvPr id="11" name="TextBox 10"/>
          <p:cNvSpPr txBox="1"/>
          <p:nvPr/>
        </p:nvSpPr>
        <p:spPr>
          <a:xfrm>
            <a:off x="4876800" y="3733800"/>
            <a:ext cx="3133165" cy="369332"/>
          </a:xfrm>
          <a:prstGeom prst="rect">
            <a:avLst/>
          </a:prstGeom>
          <a:noFill/>
        </p:spPr>
        <p:txBody>
          <a:bodyPr wrap="none" rtlCol="0">
            <a:spAutoFit/>
          </a:bodyPr>
          <a:lstStyle/>
          <a:p>
            <a:r>
              <a:rPr lang="en-US" dirty="0" smtClean="0"/>
              <a:t>Aztec judges, Florentine Codex</a:t>
            </a:r>
            <a:endParaRPr lang="en-US" dirty="0"/>
          </a:p>
        </p:txBody>
      </p:sp>
      <p:sp>
        <p:nvSpPr>
          <p:cNvPr id="12" name="TextBox 11"/>
          <p:cNvSpPr txBox="1"/>
          <p:nvPr/>
        </p:nvSpPr>
        <p:spPr>
          <a:xfrm>
            <a:off x="5105400" y="6477000"/>
            <a:ext cx="2765244" cy="369332"/>
          </a:xfrm>
          <a:prstGeom prst="rect">
            <a:avLst/>
          </a:prstGeom>
          <a:noFill/>
        </p:spPr>
        <p:txBody>
          <a:bodyPr wrap="none" rtlCol="0">
            <a:spAutoFit/>
          </a:bodyPr>
          <a:lstStyle/>
          <a:p>
            <a:r>
              <a:rPr lang="en-US" i="1" dirty="0" err="1" smtClean="0"/>
              <a:t>Pochteca</a:t>
            </a:r>
            <a:r>
              <a:rPr lang="en-US" dirty="0" smtClean="0"/>
              <a:t>, Florentine Codex</a:t>
            </a:r>
            <a:endParaRPr lang="en-US" i="1"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Peasant Class</a:t>
            </a:r>
            <a:endParaRPr lang="en-US" dirty="0"/>
          </a:p>
        </p:txBody>
      </p:sp>
      <p:pic>
        <p:nvPicPr>
          <p:cNvPr id="5" name="Content Placeholder 5" descr="macehuales1.jpg"/>
          <p:cNvPicPr>
            <a:picLocks noChangeAspect="1"/>
          </p:cNvPicPr>
          <p:nvPr/>
        </p:nvPicPr>
        <p:blipFill>
          <a:blip r:embed="rId3" cstate="print"/>
          <a:stretch>
            <a:fillRect/>
          </a:stretch>
        </p:blipFill>
        <p:spPr>
          <a:xfrm>
            <a:off x="414262" y="1772699"/>
            <a:ext cx="4081538" cy="4551902"/>
          </a:xfrm>
          <a:prstGeom prst="rect">
            <a:avLst/>
          </a:prstGeom>
        </p:spPr>
      </p:pic>
      <p:pic>
        <p:nvPicPr>
          <p:cNvPr id="6" name="Content Placeholder 6" descr="macehuales2.jpg"/>
          <p:cNvPicPr>
            <a:picLocks noChangeAspect="1"/>
          </p:cNvPicPr>
          <p:nvPr/>
        </p:nvPicPr>
        <p:blipFill>
          <a:blip r:embed="rId4" cstate="print"/>
          <a:stretch>
            <a:fillRect/>
          </a:stretch>
        </p:blipFill>
        <p:spPr>
          <a:xfrm>
            <a:off x="4800600" y="1772698"/>
            <a:ext cx="4114800" cy="4521758"/>
          </a:xfrm>
          <a:prstGeom prst="rect">
            <a:avLst/>
          </a:prstGeom>
        </p:spPr>
      </p:pic>
      <p:sp>
        <p:nvSpPr>
          <p:cNvPr id="7" name="TextBox 6"/>
          <p:cNvSpPr txBox="1"/>
          <p:nvPr/>
        </p:nvSpPr>
        <p:spPr>
          <a:xfrm>
            <a:off x="3000447" y="6477000"/>
            <a:ext cx="3019353" cy="369332"/>
          </a:xfrm>
          <a:prstGeom prst="rect">
            <a:avLst/>
          </a:prstGeom>
          <a:noFill/>
        </p:spPr>
        <p:txBody>
          <a:bodyPr wrap="none" rtlCol="0">
            <a:spAutoFit/>
          </a:bodyPr>
          <a:lstStyle/>
          <a:p>
            <a:r>
              <a:rPr lang="en-US" i="1" dirty="0" err="1" smtClean="0"/>
              <a:t>Macehuales</a:t>
            </a:r>
            <a:r>
              <a:rPr lang="en-US" dirty="0" smtClean="0"/>
              <a:t>, Florentine Codex</a:t>
            </a:r>
            <a:endParaRPr lang="en-US" i="1"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Strategies of Governance</a:t>
            </a:r>
            <a:endParaRPr lang="en-US" dirty="0"/>
          </a:p>
        </p:txBody>
      </p:sp>
      <p:sp>
        <p:nvSpPr>
          <p:cNvPr id="6" name="Text Placeholder 5"/>
          <p:cNvSpPr>
            <a:spLocks noGrp="1"/>
          </p:cNvSpPr>
          <p:nvPr>
            <p:ph type="body" idx="1"/>
          </p:nvPr>
        </p:nvSpPr>
        <p:spPr/>
        <p:txBody>
          <a:bodyPr/>
          <a:lstStyle/>
          <a:p>
            <a:r>
              <a:rPr lang="en-US" dirty="0" smtClean="0"/>
              <a:t>Local strategy</a:t>
            </a:r>
            <a:endParaRPr lang="en-US" dirty="0"/>
          </a:p>
        </p:txBody>
      </p:sp>
      <p:sp>
        <p:nvSpPr>
          <p:cNvPr id="7" name="Content Placeholder 6"/>
          <p:cNvSpPr>
            <a:spLocks noGrp="1"/>
          </p:cNvSpPr>
          <p:nvPr>
            <p:ph sz="half" idx="2"/>
          </p:nvPr>
        </p:nvSpPr>
        <p:spPr/>
        <p:txBody>
          <a:bodyPr>
            <a:normAutofit/>
          </a:bodyPr>
          <a:lstStyle/>
          <a:p>
            <a:r>
              <a:rPr lang="en-US" dirty="0" smtClean="0"/>
              <a:t>Stable</a:t>
            </a:r>
          </a:p>
          <a:p>
            <a:r>
              <a:rPr lang="en-US" dirty="0" smtClean="0"/>
              <a:t>Geographically defined territory</a:t>
            </a:r>
          </a:p>
          <a:p>
            <a:r>
              <a:rPr lang="en-US" dirty="0" smtClean="0"/>
              <a:t>Tribute obtained from local hinterland</a:t>
            </a:r>
          </a:p>
          <a:p>
            <a:r>
              <a:rPr lang="en-US" dirty="0" smtClean="0"/>
              <a:t>Local conflicts</a:t>
            </a:r>
          </a:p>
          <a:p>
            <a:r>
              <a:rPr lang="en-US" dirty="0" smtClean="0"/>
              <a:t>Political unit defined as a metaphorical couplet (</a:t>
            </a:r>
            <a:r>
              <a:rPr lang="en-US" i="1" dirty="0" err="1" smtClean="0"/>
              <a:t>altepetl</a:t>
            </a:r>
            <a:r>
              <a:rPr lang="en-US" i="1" dirty="0" smtClean="0"/>
              <a:t>; </a:t>
            </a:r>
            <a:r>
              <a:rPr lang="en-US" i="1" dirty="0" err="1" smtClean="0"/>
              <a:t>kab-ch’e’n</a:t>
            </a:r>
            <a:r>
              <a:rPr lang="en-US" i="1" dirty="0" smtClean="0"/>
              <a:t>; </a:t>
            </a:r>
            <a:r>
              <a:rPr lang="en-US" i="1" dirty="0" err="1" smtClean="0"/>
              <a:t>yuhuitayu</a:t>
            </a:r>
            <a:r>
              <a:rPr lang="en-US" i="1" dirty="0" smtClean="0"/>
              <a:t>)</a:t>
            </a:r>
          </a:p>
          <a:p>
            <a:endParaRPr lang="en-US" dirty="0"/>
          </a:p>
        </p:txBody>
      </p:sp>
      <p:sp>
        <p:nvSpPr>
          <p:cNvPr id="8" name="Text Placeholder 7"/>
          <p:cNvSpPr>
            <a:spLocks noGrp="1"/>
          </p:cNvSpPr>
          <p:nvPr>
            <p:ph type="body" sz="quarter" idx="3"/>
          </p:nvPr>
        </p:nvSpPr>
        <p:spPr/>
        <p:txBody>
          <a:bodyPr/>
          <a:lstStyle/>
          <a:p>
            <a:r>
              <a:rPr lang="en-US" dirty="0" smtClean="0"/>
              <a:t>Expansionistic  Strategy</a:t>
            </a:r>
            <a:endParaRPr lang="en-US" dirty="0"/>
          </a:p>
        </p:txBody>
      </p:sp>
      <p:sp>
        <p:nvSpPr>
          <p:cNvPr id="9" name="Content Placeholder 8"/>
          <p:cNvSpPr>
            <a:spLocks noGrp="1"/>
          </p:cNvSpPr>
          <p:nvPr>
            <p:ph sz="quarter" idx="4"/>
          </p:nvPr>
        </p:nvSpPr>
        <p:spPr/>
        <p:txBody>
          <a:bodyPr/>
          <a:lstStyle/>
          <a:p>
            <a:r>
              <a:rPr lang="en-US" dirty="0" smtClean="0"/>
              <a:t>Wealthy</a:t>
            </a:r>
          </a:p>
          <a:p>
            <a:r>
              <a:rPr lang="en-US" dirty="0" smtClean="0"/>
              <a:t>Extensive political/economic network</a:t>
            </a:r>
          </a:p>
          <a:p>
            <a:r>
              <a:rPr lang="en-US" dirty="0" smtClean="0"/>
              <a:t>Tribute obtained from provinces</a:t>
            </a:r>
          </a:p>
          <a:p>
            <a:r>
              <a:rPr lang="en-US" dirty="0" smtClean="0"/>
              <a:t>Expansionistic conflicts</a:t>
            </a:r>
          </a:p>
          <a:p>
            <a:r>
              <a:rPr lang="en-US" dirty="0" smtClean="0"/>
              <a:t>Political unit defined by urban center’s association with </a:t>
            </a:r>
            <a:r>
              <a:rPr lang="en-US" i="1" dirty="0" err="1" smtClean="0"/>
              <a:t>tollan</a:t>
            </a:r>
            <a:r>
              <a:rPr lang="en-US" dirty="0" smtClean="0"/>
              <a:t> (“Place of Cattails”)</a:t>
            </a:r>
          </a:p>
          <a:p>
            <a:endParaRPr lang="en-US" dirty="0"/>
          </a:p>
        </p:txBody>
      </p:sp>
      <p:grpSp>
        <p:nvGrpSpPr>
          <p:cNvPr id="16" name="Group 15"/>
          <p:cNvGrpSpPr/>
          <p:nvPr/>
        </p:nvGrpSpPr>
        <p:grpSpPr>
          <a:xfrm>
            <a:off x="5562601" y="1600200"/>
            <a:ext cx="1904999" cy="5165467"/>
            <a:chOff x="5562601" y="1600200"/>
            <a:chExt cx="1904999" cy="5165467"/>
          </a:xfrm>
        </p:grpSpPr>
        <p:grpSp>
          <p:nvGrpSpPr>
            <p:cNvPr id="13" name="Group 12"/>
            <p:cNvGrpSpPr/>
            <p:nvPr/>
          </p:nvGrpSpPr>
          <p:grpSpPr>
            <a:xfrm>
              <a:off x="5562601" y="1600200"/>
              <a:ext cx="1904999" cy="3036332"/>
              <a:chOff x="5562601" y="1600200"/>
              <a:chExt cx="1904999" cy="3036332"/>
            </a:xfrm>
          </p:grpSpPr>
          <p:pic>
            <p:nvPicPr>
              <p:cNvPr id="10" name="Picture 9" descr="TripleAlliance.jpg"/>
              <p:cNvPicPr>
                <a:picLocks noChangeAspect="1"/>
              </p:cNvPicPr>
              <p:nvPr/>
            </p:nvPicPr>
            <p:blipFill>
              <a:blip r:embed="rId3" cstate="print"/>
              <a:srcRect l="4167" t="9053" r="67500" b="31387"/>
              <a:stretch>
                <a:fillRect/>
              </a:stretch>
            </p:blipFill>
            <p:spPr>
              <a:xfrm>
                <a:off x="5562601" y="1600200"/>
                <a:ext cx="1904999" cy="2689411"/>
              </a:xfrm>
              <a:prstGeom prst="rect">
                <a:avLst/>
              </a:prstGeom>
            </p:spPr>
          </p:pic>
          <p:sp>
            <p:nvSpPr>
              <p:cNvPr id="12" name="TextBox 11"/>
              <p:cNvSpPr txBox="1"/>
              <p:nvPr/>
            </p:nvSpPr>
            <p:spPr>
              <a:xfrm>
                <a:off x="5943600" y="4267200"/>
                <a:ext cx="898003" cy="369332"/>
              </a:xfrm>
              <a:prstGeom prst="rect">
                <a:avLst/>
              </a:prstGeom>
              <a:noFill/>
            </p:spPr>
            <p:txBody>
              <a:bodyPr wrap="none" rtlCol="0">
                <a:spAutoFit/>
              </a:bodyPr>
              <a:lstStyle/>
              <a:p>
                <a:r>
                  <a:rPr lang="en-US" i="1" dirty="0" err="1" smtClean="0"/>
                  <a:t>altepetl</a:t>
                </a:r>
                <a:endParaRPr lang="en-US" i="1" dirty="0"/>
              </a:p>
            </p:txBody>
          </p:sp>
        </p:grpSp>
        <p:grpSp>
          <p:nvGrpSpPr>
            <p:cNvPr id="15" name="Group 14"/>
            <p:cNvGrpSpPr/>
            <p:nvPr/>
          </p:nvGrpSpPr>
          <p:grpSpPr>
            <a:xfrm>
              <a:off x="5638800" y="4800600"/>
              <a:ext cx="1752600" cy="1965067"/>
              <a:chOff x="5562600" y="4876800"/>
              <a:chExt cx="1752600" cy="1965067"/>
            </a:xfrm>
          </p:grpSpPr>
          <p:pic>
            <p:nvPicPr>
              <p:cNvPr id="11" name="Picture 10" descr="KabChen.jpg"/>
              <p:cNvPicPr>
                <a:picLocks noChangeAspect="1"/>
              </p:cNvPicPr>
              <p:nvPr/>
            </p:nvPicPr>
            <p:blipFill>
              <a:blip r:embed="rId4" cstate="print"/>
              <a:srcRect l="84173" t="9677" b="44960"/>
              <a:stretch>
                <a:fillRect/>
              </a:stretch>
            </p:blipFill>
            <p:spPr>
              <a:xfrm>
                <a:off x="5715000" y="4876800"/>
                <a:ext cx="1600200" cy="1636568"/>
              </a:xfrm>
              <a:prstGeom prst="rect">
                <a:avLst/>
              </a:prstGeom>
            </p:spPr>
          </p:pic>
          <p:sp>
            <p:nvSpPr>
              <p:cNvPr id="14" name="TextBox 13"/>
              <p:cNvSpPr txBox="1"/>
              <p:nvPr/>
            </p:nvSpPr>
            <p:spPr>
              <a:xfrm>
                <a:off x="5562600" y="6472535"/>
                <a:ext cx="1319272" cy="369332"/>
              </a:xfrm>
              <a:prstGeom prst="rect">
                <a:avLst/>
              </a:prstGeom>
              <a:noFill/>
            </p:spPr>
            <p:txBody>
              <a:bodyPr wrap="none" rtlCol="0">
                <a:spAutoFit/>
              </a:bodyPr>
              <a:lstStyle/>
              <a:p>
                <a:r>
                  <a:rPr lang="en-US" i="1" dirty="0" smtClean="0"/>
                  <a:t>u-</a:t>
                </a:r>
                <a:r>
                  <a:rPr lang="en-US" i="1" dirty="0" err="1" smtClean="0"/>
                  <a:t>kab</a:t>
                </a:r>
                <a:r>
                  <a:rPr lang="en-US" i="1" dirty="0" smtClean="0"/>
                  <a:t>-</a:t>
                </a:r>
                <a:r>
                  <a:rPr lang="en-US" i="1" dirty="0" err="1" smtClean="0"/>
                  <a:t>ch’e’n</a:t>
                </a:r>
                <a:endParaRPr lang="en-US" i="1" dirty="0"/>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2000"/>
                                        <p:tgtEl>
                                          <p:spTgt spid="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2000"/>
                                        <p:tgtEl>
                                          <p:spTgt spid="9">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2000"/>
                                        <p:tgtEl>
                                          <p:spTgt spid="9">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2000"/>
                                        <p:tgtEl>
                                          <p:spTgt spid="9">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par>
                                <p:cTn id="28" presetID="10" presetClass="exit" presetSubtype="0" fill="hold" nodeType="withEffect">
                                  <p:stCondLst>
                                    <p:cond delay="0"/>
                                  </p:stCondLst>
                                  <p:childTnLst>
                                    <p:animEffect transition="out" filter="fade">
                                      <p:cBhvr>
                                        <p:cTn id="29" dur="2000"/>
                                        <p:tgtEl>
                                          <p:spTgt spid="16"/>
                                        </p:tgtEl>
                                      </p:cBhvr>
                                    </p:animEffect>
                                    <p:set>
                                      <p:cBhvr>
                                        <p:cTn id="30"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1" dirty="0" err="1" smtClean="0"/>
              <a:t>Tollan</a:t>
            </a:r>
            <a:r>
              <a:rPr lang="en-US" dirty="0" smtClean="0"/>
              <a:t> – “Place of Cattails”</a:t>
            </a:r>
            <a:endParaRPr lang="en-US" i="1" dirty="0"/>
          </a:p>
        </p:txBody>
      </p:sp>
      <p:pic>
        <p:nvPicPr>
          <p:cNvPr id="10" name="Content Placeholder 9" descr="TIK_TEMP01_LIN02.TIF"/>
          <p:cNvPicPr>
            <a:picLocks noGrp="1" noChangeAspect="1"/>
          </p:cNvPicPr>
          <p:nvPr>
            <p:ph sz="half" idx="1"/>
          </p:nvPr>
        </p:nvPicPr>
        <p:blipFill>
          <a:blip r:embed="rId3" cstate="print"/>
          <a:srcRect t="7793" r="46128" b="6522"/>
          <a:stretch>
            <a:fillRect/>
          </a:stretch>
        </p:blipFill>
        <p:spPr>
          <a:xfrm>
            <a:off x="5867400" y="1752600"/>
            <a:ext cx="1828800" cy="4557026"/>
          </a:xfrm>
        </p:spPr>
      </p:pic>
      <p:pic>
        <p:nvPicPr>
          <p:cNvPr id="11" name="Content Placeholder 10" descr="HTCCholula.jpg"/>
          <p:cNvPicPr>
            <a:picLocks noGrp="1" noChangeAspect="1"/>
          </p:cNvPicPr>
          <p:nvPr>
            <p:ph sz="half" idx="2"/>
          </p:nvPr>
        </p:nvPicPr>
        <p:blipFill>
          <a:blip r:embed="rId4" cstate="print"/>
          <a:stretch>
            <a:fillRect/>
          </a:stretch>
        </p:blipFill>
        <p:spPr>
          <a:xfrm>
            <a:off x="1053667" y="1524001"/>
            <a:ext cx="2488580" cy="3505200"/>
          </a:xfrm>
        </p:spPr>
      </p:pic>
      <p:grpSp>
        <p:nvGrpSpPr>
          <p:cNvPr id="19" name="Group 18"/>
          <p:cNvGrpSpPr/>
          <p:nvPr/>
        </p:nvGrpSpPr>
        <p:grpSpPr>
          <a:xfrm>
            <a:off x="1066800" y="2133600"/>
            <a:ext cx="7772400" cy="4267200"/>
            <a:chOff x="-3581400" y="1981200"/>
            <a:chExt cx="7772400" cy="4267200"/>
          </a:xfrm>
        </p:grpSpPr>
        <p:sp>
          <p:nvSpPr>
            <p:cNvPr id="13" name="Rectangle 12"/>
            <p:cNvSpPr/>
            <p:nvPr/>
          </p:nvSpPr>
          <p:spPr>
            <a:xfrm>
              <a:off x="-3581400" y="1981200"/>
              <a:ext cx="609600" cy="1905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81000" y="3048000"/>
              <a:ext cx="3810000" cy="3200400"/>
              <a:chOff x="381000" y="3048000"/>
              <a:chExt cx="3810000" cy="3200400"/>
            </a:xfrm>
          </p:grpSpPr>
          <p:sp>
            <p:nvSpPr>
              <p:cNvPr id="12" name="Rectangle 11"/>
              <p:cNvSpPr/>
              <p:nvPr/>
            </p:nvSpPr>
            <p:spPr>
              <a:xfrm>
                <a:off x="2362200" y="5867400"/>
                <a:ext cx="5334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IK_TEMP01_LIN02.TIF"/>
              <p:cNvPicPr>
                <a:picLocks noChangeAspect="1"/>
              </p:cNvPicPr>
              <p:nvPr/>
            </p:nvPicPr>
            <p:blipFill>
              <a:blip r:embed="rId5" cstate="print"/>
              <a:srcRect l="34333" t="88889" r="50000" b="6667"/>
              <a:stretch>
                <a:fillRect/>
              </a:stretch>
            </p:blipFill>
            <p:spPr>
              <a:xfrm>
                <a:off x="381000" y="3048000"/>
                <a:ext cx="3810000" cy="1693333"/>
              </a:xfrm>
              <a:prstGeom prst="rect">
                <a:avLst/>
              </a:prstGeom>
              <a:ln w="38100">
                <a:solidFill>
                  <a:schemeClr val="tx1"/>
                </a:solidFill>
              </a:ln>
            </p:spPr>
          </p:pic>
          <p:cxnSp>
            <p:nvCxnSpPr>
              <p:cNvPr id="14" name="Straight Connector 13"/>
              <p:cNvCxnSpPr/>
              <p:nvPr/>
            </p:nvCxnSpPr>
            <p:spPr>
              <a:xfrm flipV="1">
                <a:off x="2895600" y="4724400"/>
                <a:ext cx="129540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381000" y="4724400"/>
                <a:ext cx="198120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5" name="Picture 14" descr="cholula.jpg"/>
          <p:cNvPicPr>
            <a:picLocks noChangeAspect="1"/>
          </p:cNvPicPr>
          <p:nvPr/>
        </p:nvPicPr>
        <p:blipFill>
          <a:blip r:embed="rId6" cstate="print"/>
          <a:srcRect l="49017" t="1509" r="20519" b="78287"/>
          <a:stretch>
            <a:fillRect/>
          </a:stretch>
        </p:blipFill>
        <p:spPr>
          <a:xfrm>
            <a:off x="762000" y="5105400"/>
            <a:ext cx="3307080" cy="1600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Influencing Strategies</a:t>
            </a:r>
            <a:endParaRPr lang="en-US" dirty="0"/>
          </a:p>
        </p:txBody>
      </p:sp>
      <p:pic>
        <p:nvPicPr>
          <p:cNvPr id="5" name="Content Placeholder 4" descr="Itzcoatl.jpg"/>
          <p:cNvPicPr>
            <a:picLocks noGrp="1" noChangeAspect="1"/>
          </p:cNvPicPr>
          <p:nvPr>
            <p:ph sz="half" idx="1"/>
          </p:nvPr>
        </p:nvPicPr>
        <p:blipFill>
          <a:blip r:embed="rId3" cstate="print"/>
          <a:stretch>
            <a:fillRect/>
          </a:stretch>
        </p:blipFill>
        <p:spPr>
          <a:xfrm>
            <a:off x="1752600" y="1676400"/>
            <a:ext cx="1171575" cy="2362200"/>
          </a:xfrm>
        </p:spPr>
      </p:pic>
      <p:sp>
        <p:nvSpPr>
          <p:cNvPr id="4" name="Content Placeholder 3"/>
          <p:cNvSpPr>
            <a:spLocks noGrp="1"/>
          </p:cNvSpPr>
          <p:nvPr>
            <p:ph sz="half" idx="2"/>
          </p:nvPr>
        </p:nvSpPr>
        <p:spPr/>
        <p:txBody>
          <a:bodyPr/>
          <a:lstStyle/>
          <a:p>
            <a:r>
              <a:rPr lang="en-US" dirty="0" smtClean="0"/>
              <a:t>Individual Agency</a:t>
            </a:r>
          </a:p>
          <a:p>
            <a:endParaRPr lang="en-US" dirty="0" smtClean="0"/>
          </a:p>
          <a:p>
            <a:r>
              <a:rPr lang="en-US" dirty="0" smtClean="0"/>
              <a:t>Geographic Circumscription</a:t>
            </a:r>
          </a:p>
          <a:p>
            <a:endParaRPr lang="en-US" dirty="0" smtClean="0"/>
          </a:p>
          <a:p>
            <a:r>
              <a:rPr lang="en-US" dirty="0" smtClean="0"/>
              <a:t>Stability vs. Wealth</a:t>
            </a:r>
            <a:endParaRPr lang="en-US" dirty="0"/>
          </a:p>
        </p:txBody>
      </p:sp>
      <p:sp>
        <p:nvSpPr>
          <p:cNvPr id="7" name="TextBox 6"/>
          <p:cNvSpPr txBox="1"/>
          <p:nvPr/>
        </p:nvSpPr>
        <p:spPr>
          <a:xfrm>
            <a:off x="1752600" y="4038600"/>
            <a:ext cx="1132041" cy="461665"/>
          </a:xfrm>
          <a:prstGeom prst="rect">
            <a:avLst/>
          </a:prstGeom>
          <a:noFill/>
        </p:spPr>
        <p:txBody>
          <a:bodyPr wrap="none" rtlCol="0">
            <a:spAutoFit/>
          </a:bodyPr>
          <a:lstStyle/>
          <a:p>
            <a:r>
              <a:rPr lang="en-US" sz="2400" dirty="0" err="1" smtClean="0"/>
              <a:t>Itzcoatl</a:t>
            </a:r>
            <a:endParaRPr lang="en-US" sz="2400" dirty="0"/>
          </a:p>
        </p:txBody>
      </p:sp>
      <p:grpSp>
        <p:nvGrpSpPr>
          <p:cNvPr id="9" name="Group 8"/>
          <p:cNvGrpSpPr/>
          <p:nvPr/>
        </p:nvGrpSpPr>
        <p:grpSpPr>
          <a:xfrm>
            <a:off x="1143000" y="4800600"/>
            <a:ext cx="2503378" cy="1528465"/>
            <a:chOff x="1230422" y="4800600"/>
            <a:chExt cx="2503378" cy="1528465"/>
          </a:xfrm>
        </p:grpSpPr>
        <p:pic>
          <p:nvPicPr>
            <p:cNvPr id="6" name="Picture 5" descr="spearthrower_owl.gif"/>
            <p:cNvPicPr>
              <a:picLocks noChangeAspect="1"/>
            </p:cNvPicPr>
            <p:nvPr/>
          </p:nvPicPr>
          <p:blipFill>
            <a:blip r:embed="rId4" cstate="print"/>
            <a:stretch>
              <a:fillRect/>
            </a:stretch>
          </p:blipFill>
          <p:spPr>
            <a:xfrm>
              <a:off x="1762125" y="4800600"/>
              <a:ext cx="1285875" cy="1000125"/>
            </a:xfrm>
            <a:prstGeom prst="rect">
              <a:avLst/>
            </a:prstGeom>
          </p:spPr>
        </p:pic>
        <p:sp>
          <p:nvSpPr>
            <p:cNvPr id="8" name="TextBox 7"/>
            <p:cNvSpPr txBox="1"/>
            <p:nvPr/>
          </p:nvSpPr>
          <p:spPr>
            <a:xfrm>
              <a:off x="1230422" y="5867400"/>
              <a:ext cx="2503378" cy="461665"/>
            </a:xfrm>
            <a:prstGeom prst="rect">
              <a:avLst/>
            </a:prstGeom>
            <a:noFill/>
          </p:spPr>
          <p:txBody>
            <a:bodyPr wrap="none" rtlCol="0">
              <a:spAutoFit/>
            </a:bodyPr>
            <a:lstStyle/>
            <a:p>
              <a:r>
                <a:rPr lang="en-US" sz="2400" dirty="0" err="1" smtClean="0"/>
                <a:t>Spearthrower</a:t>
              </a:r>
              <a:r>
                <a:rPr lang="en-US" sz="2400" dirty="0" smtClean="0"/>
                <a:t> Owl</a:t>
              </a:r>
              <a:endParaRPr lang="en-US" sz="2400" dirty="0"/>
            </a:p>
          </p:txBody>
        </p:sp>
      </p:grpSp>
      <p:pic>
        <p:nvPicPr>
          <p:cNvPr id="10" name="Picture 9" descr="valley-mexico.jpg"/>
          <p:cNvPicPr>
            <a:picLocks noChangeAspect="1"/>
          </p:cNvPicPr>
          <p:nvPr/>
        </p:nvPicPr>
        <p:blipFill>
          <a:blip r:embed="rId5" cstate="print"/>
          <a:stretch>
            <a:fillRect/>
          </a:stretch>
        </p:blipFill>
        <p:spPr>
          <a:xfrm>
            <a:off x="457200" y="1676400"/>
            <a:ext cx="3429000" cy="4792612"/>
          </a:xfrm>
          <a:prstGeom prst="rect">
            <a:avLst/>
          </a:prstGeom>
        </p:spPr>
      </p:pic>
      <p:grpSp>
        <p:nvGrpSpPr>
          <p:cNvPr id="13" name="Group 12"/>
          <p:cNvGrpSpPr/>
          <p:nvPr/>
        </p:nvGrpSpPr>
        <p:grpSpPr>
          <a:xfrm>
            <a:off x="533400" y="1602486"/>
            <a:ext cx="3200400" cy="2805446"/>
            <a:chOff x="533400" y="1602486"/>
            <a:chExt cx="3200400" cy="2805446"/>
          </a:xfrm>
        </p:grpSpPr>
        <p:pic>
          <p:nvPicPr>
            <p:cNvPr id="1026" name="Picture 2"/>
            <p:cNvPicPr>
              <a:picLocks noChangeAspect="1" noChangeArrowheads="1"/>
            </p:cNvPicPr>
            <p:nvPr/>
          </p:nvPicPr>
          <p:blipFill>
            <a:blip r:embed="rId6" cstate="print"/>
            <a:srcRect/>
            <a:stretch>
              <a:fillRect/>
            </a:stretch>
          </p:blipFill>
          <p:spPr bwMode="auto">
            <a:xfrm>
              <a:off x="533400" y="1602486"/>
              <a:ext cx="3200400" cy="2512314"/>
            </a:xfrm>
            <a:prstGeom prst="rect">
              <a:avLst/>
            </a:prstGeom>
            <a:noFill/>
            <a:ln w="9525">
              <a:noFill/>
              <a:miter lim="800000"/>
              <a:headEnd/>
              <a:tailEnd/>
            </a:ln>
          </p:spPr>
        </p:pic>
        <p:sp>
          <p:nvSpPr>
            <p:cNvPr id="12" name="TextBox 11"/>
            <p:cNvSpPr txBox="1"/>
            <p:nvPr/>
          </p:nvSpPr>
          <p:spPr>
            <a:xfrm>
              <a:off x="649635" y="4038600"/>
              <a:ext cx="2931765" cy="369332"/>
            </a:xfrm>
            <a:prstGeom prst="rect">
              <a:avLst/>
            </a:prstGeom>
            <a:noFill/>
          </p:spPr>
          <p:txBody>
            <a:bodyPr wrap="none" rtlCol="0">
              <a:spAutoFit/>
            </a:bodyPr>
            <a:lstStyle/>
            <a:p>
              <a:r>
                <a:rPr lang="en-US" dirty="0" smtClean="0"/>
                <a:t>Wealth – Maya jade (</a:t>
              </a:r>
              <a:r>
                <a:rPr lang="en-US" dirty="0" err="1" smtClean="0"/>
                <a:t>Holmul</a:t>
              </a:r>
              <a:r>
                <a:rPr lang="en-US" dirty="0" smtClean="0"/>
                <a:t>)</a:t>
              </a:r>
              <a:endParaRPr lang="en-US" dirty="0"/>
            </a:p>
          </p:txBody>
        </p:sp>
      </p:grpSp>
      <p:grpSp>
        <p:nvGrpSpPr>
          <p:cNvPr id="15" name="Group 14"/>
          <p:cNvGrpSpPr/>
          <p:nvPr/>
        </p:nvGrpSpPr>
        <p:grpSpPr>
          <a:xfrm>
            <a:off x="70243" y="4724400"/>
            <a:ext cx="4273157" cy="1905000"/>
            <a:chOff x="70243" y="4419600"/>
            <a:chExt cx="4273157" cy="1905000"/>
          </a:xfrm>
        </p:grpSpPr>
        <p:pic>
          <p:nvPicPr>
            <p:cNvPr id="3" name="Picture 2"/>
            <p:cNvPicPr>
              <a:picLocks noChangeAspect="1" noChangeArrowheads="1"/>
            </p:cNvPicPr>
            <p:nvPr/>
          </p:nvPicPr>
          <p:blipFill>
            <a:blip r:embed="rId7" cstate="print"/>
            <a:srcRect l="38746"/>
            <a:stretch>
              <a:fillRect/>
            </a:stretch>
          </p:blipFill>
          <p:spPr bwMode="auto">
            <a:xfrm rot="5400000">
              <a:off x="1407788" y="3469012"/>
              <a:ext cx="1524001" cy="3425177"/>
            </a:xfrm>
            <a:prstGeom prst="rect">
              <a:avLst/>
            </a:prstGeom>
            <a:noFill/>
            <a:ln w="9525">
              <a:noFill/>
              <a:miter lim="800000"/>
              <a:headEnd/>
              <a:tailEnd/>
            </a:ln>
          </p:spPr>
        </p:pic>
        <p:sp>
          <p:nvSpPr>
            <p:cNvPr id="14" name="TextBox 13"/>
            <p:cNvSpPr txBox="1"/>
            <p:nvPr/>
          </p:nvSpPr>
          <p:spPr>
            <a:xfrm>
              <a:off x="70243" y="5955268"/>
              <a:ext cx="4273157" cy="369332"/>
            </a:xfrm>
            <a:prstGeom prst="rect">
              <a:avLst/>
            </a:prstGeom>
            <a:noFill/>
          </p:spPr>
          <p:txBody>
            <a:bodyPr wrap="none" rtlCol="0">
              <a:spAutoFit/>
            </a:bodyPr>
            <a:lstStyle/>
            <a:p>
              <a:r>
                <a:rPr lang="en-US" dirty="0" smtClean="0"/>
                <a:t>Stability – </a:t>
              </a:r>
              <a:r>
                <a:rPr lang="en-US" dirty="0" err="1" smtClean="0"/>
                <a:t>Mixtec</a:t>
              </a:r>
              <a:r>
                <a:rPr lang="en-US" dirty="0" smtClean="0"/>
                <a:t> Genealogy of </a:t>
              </a:r>
              <a:r>
                <a:rPr lang="en-US" dirty="0" err="1" smtClean="0"/>
                <a:t>Tlazultepec</a:t>
              </a: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xit" presetSubtype="0" fill="hold" nodeType="withEffect">
                                  <p:stCondLst>
                                    <p:cond delay="0"/>
                                  </p:stCondLst>
                                  <p:childTnLst>
                                    <p:animEffect transition="out" filter="fade">
                                      <p:cBhvr>
                                        <p:cTn id="26" dur="2000"/>
                                        <p:tgtEl>
                                          <p:spTgt spid="5"/>
                                        </p:tgtEl>
                                      </p:cBhvr>
                                    </p:animEffect>
                                    <p:set>
                                      <p:cBhvr>
                                        <p:cTn id="27" dur="1" fill="hold">
                                          <p:stCondLst>
                                            <p:cond delay="1999"/>
                                          </p:stCondLst>
                                        </p:cTn>
                                        <p:tgtEl>
                                          <p:spTgt spid="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7"/>
                                        </p:tgtEl>
                                      </p:cBhvr>
                                    </p:animEffect>
                                    <p:set>
                                      <p:cBhvr>
                                        <p:cTn id="30" dur="1" fill="hold">
                                          <p:stCondLst>
                                            <p:cond delay="1999"/>
                                          </p:stCondLst>
                                        </p:cTn>
                                        <p:tgtEl>
                                          <p:spTgt spid="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000"/>
                                        <p:tgtEl>
                                          <p:spTgt spid="9"/>
                                        </p:tgtEl>
                                      </p:cBhvr>
                                    </p:animEffect>
                                    <p:set>
                                      <p:cBhvr>
                                        <p:cTn id="33" dur="1" fill="hold">
                                          <p:stCondLst>
                                            <p:cond delay="19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2000"/>
                                        <p:tgtEl>
                                          <p:spTgt spid="4">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childTnLst>
                                </p:cTn>
                              </p:par>
                              <p:par>
                                <p:cTn id="45" presetID="10" presetClass="exit" presetSubtype="0" fill="hold" nodeType="withEffect">
                                  <p:stCondLst>
                                    <p:cond delay="0"/>
                                  </p:stCondLst>
                                  <p:childTnLst>
                                    <p:animEffect transition="out" filter="fade">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Case Studies</a:t>
            </a:r>
            <a:endParaRPr lang="en-US" dirty="0"/>
          </a:p>
        </p:txBody>
      </p:sp>
      <p:pic>
        <p:nvPicPr>
          <p:cNvPr id="5" name="Content Placeholder 4" descr="TripleAlliance.jpg"/>
          <p:cNvPicPr>
            <a:picLocks noGrp="1" noChangeAspect="1"/>
          </p:cNvPicPr>
          <p:nvPr>
            <p:ph sz="half" idx="1"/>
          </p:nvPr>
        </p:nvPicPr>
        <p:blipFill>
          <a:blip r:embed="rId3" cstate="print"/>
          <a:stretch>
            <a:fillRect/>
          </a:stretch>
        </p:blipFill>
        <p:spPr>
          <a:xfrm>
            <a:off x="457200" y="4114800"/>
            <a:ext cx="3505200" cy="2354060"/>
          </a:xfrm>
        </p:spPr>
      </p:pic>
      <p:pic>
        <p:nvPicPr>
          <p:cNvPr id="6" name="Content Placeholder 5" descr="IMG_1195.jpg"/>
          <p:cNvPicPr>
            <a:picLocks noGrp="1" noChangeAspect="1"/>
          </p:cNvPicPr>
          <p:nvPr>
            <p:ph sz="half" idx="2"/>
          </p:nvPr>
        </p:nvPicPr>
        <p:blipFill>
          <a:blip r:embed="rId4" cstate="print"/>
          <a:stretch>
            <a:fillRect/>
          </a:stretch>
        </p:blipFill>
        <p:spPr>
          <a:xfrm>
            <a:off x="5562600" y="1905000"/>
            <a:ext cx="2899171" cy="3865562"/>
          </a:xfrm>
        </p:spPr>
      </p:pic>
      <p:pic>
        <p:nvPicPr>
          <p:cNvPr id="7" name="Picture 6" descr="teotihuacan_2_1024.jpg"/>
          <p:cNvPicPr>
            <a:picLocks noChangeAspect="1"/>
          </p:cNvPicPr>
          <p:nvPr/>
        </p:nvPicPr>
        <p:blipFill>
          <a:blip r:embed="rId5" cstate="print"/>
          <a:srcRect t="13333" b="16667"/>
          <a:stretch>
            <a:fillRect/>
          </a:stretch>
        </p:blipFill>
        <p:spPr>
          <a:xfrm>
            <a:off x="304800" y="1524000"/>
            <a:ext cx="4038600" cy="2120265"/>
          </a:xfrm>
          <a:prstGeom prst="rect">
            <a:avLst/>
          </a:prstGeom>
        </p:spPr>
      </p:pic>
      <p:sp>
        <p:nvSpPr>
          <p:cNvPr id="8" name="TextBox 7"/>
          <p:cNvSpPr txBox="1"/>
          <p:nvPr/>
        </p:nvSpPr>
        <p:spPr>
          <a:xfrm>
            <a:off x="0" y="3669268"/>
            <a:ext cx="4723344" cy="369332"/>
          </a:xfrm>
          <a:prstGeom prst="rect">
            <a:avLst/>
          </a:prstGeom>
          <a:noFill/>
        </p:spPr>
        <p:txBody>
          <a:bodyPr wrap="none" rtlCol="0">
            <a:spAutoFit/>
          </a:bodyPr>
          <a:lstStyle/>
          <a:p>
            <a:r>
              <a:rPr lang="en-US" dirty="0" smtClean="0"/>
              <a:t>Late Formative Central Mexico and Teotihuacan</a:t>
            </a:r>
            <a:endParaRPr lang="en-US" dirty="0"/>
          </a:p>
        </p:txBody>
      </p:sp>
      <p:sp>
        <p:nvSpPr>
          <p:cNvPr id="9" name="TextBox 8"/>
          <p:cNvSpPr txBox="1"/>
          <p:nvPr/>
        </p:nvSpPr>
        <p:spPr>
          <a:xfrm>
            <a:off x="5410200" y="5802868"/>
            <a:ext cx="3229602" cy="369332"/>
          </a:xfrm>
          <a:prstGeom prst="rect">
            <a:avLst/>
          </a:prstGeom>
          <a:noFill/>
        </p:spPr>
        <p:txBody>
          <a:bodyPr wrap="none" rtlCol="0">
            <a:spAutoFit/>
          </a:bodyPr>
          <a:lstStyle/>
          <a:p>
            <a:r>
              <a:rPr lang="en-US" dirty="0" smtClean="0"/>
              <a:t>The Maya and Early Classic Tikal</a:t>
            </a:r>
            <a:endParaRPr lang="en-US" dirty="0"/>
          </a:p>
        </p:txBody>
      </p:sp>
      <p:sp>
        <p:nvSpPr>
          <p:cNvPr id="10" name="TextBox 9"/>
          <p:cNvSpPr txBox="1"/>
          <p:nvPr/>
        </p:nvSpPr>
        <p:spPr>
          <a:xfrm>
            <a:off x="1260100" y="6488668"/>
            <a:ext cx="1864100" cy="369332"/>
          </a:xfrm>
          <a:prstGeom prst="rect">
            <a:avLst/>
          </a:prstGeom>
          <a:noFill/>
        </p:spPr>
        <p:txBody>
          <a:bodyPr wrap="none" rtlCol="0">
            <a:spAutoFit/>
          </a:bodyPr>
          <a:lstStyle/>
          <a:p>
            <a:r>
              <a:rPr lang="en-US" dirty="0" smtClean="0"/>
              <a:t>The Aztec Empire</a:t>
            </a:r>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Late Formative Central Mexico and Teotihuacan</a:t>
            </a:r>
            <a:endParaRPr lang="en-US" dirty="0"/>
          </a:p>
        </p:txBody>
      </p:sp>
      <p:pic>
        <p:nvPicPr>
          <p:cNvPr id="6" name="Content Placeholder 3" descr="BasinNucleation.jpg"/>
          <p:cNvPicPr>
            <a:picLocks noGrp="1" noChangeAspect="1"/>
          </p:cNvPicPr>
          <p:nvPr>
            <p:ph idx="1"/>
          </p:nvPr>
        </p:nvPicPr>
        <p:blipFill>
          <a:blip r:embed="rId3" cstate="print"/>
          <a:stretch>
            <a:fillRect/>
          </a:stretch>
        </p:blipFill>
        <p:spPr>
          <a:xfrm>
            <a:off x="1600200" y="1524000"/>
            <a:ext cx="5867400" cy="5319776"/>
          </a:xfrm>
        </p:spPr>
      </p:pic>
      <p:sp>
        <p:nvSpPr>
          <p:cNvPr id="7" name="Rectangle 6"/>
          <p:cNvSpPr/>
          <p:nvPr/>
        </p:nvSpPr>
        <p:spPr>
          <a:xfrm>
            <a:off x="2667000" y="1752600"/>
            <a:ext cx="838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6400" y="17526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3392269"/>
            <a:ext cx="1309974" cy="646331"/>
          </a:xfrm>
          <a:prstGeom prst="rect">
            <a:avLst/>
          </a:prstGeom>
          <a:noFill/>
        </p:spPr>
        <p:txBody>
          <a:bodyPr wrap="none" rtlCol="0">
            <a:spAutoFit/>
          </a:bodyPr>
          <a:lstStyle/>
          <a:p>
            <a:pPr algn="ctr"/>
            <a:r>
              <a:rPr lang="en-US" dirty="0" err="1" smtClean="0"/>
              <a:t>Patlachique</a:t>
            </a:r>
            <a:endParaRPr lang="en-US" dirty="0" smtClean="0"/>
          </a:p>
          <a:p>
            <a:pPr algn="ctr"/>
            <a:r>
              <a:rPr lang="en-US" dirty="0" smtClean="0"/>
              <a:t>Phase</a:t>
            </a:r>
            <a:endParaRPr lang="en-US" dirty="0"/>
          </a:p>
        </p:txBody>
      </p:sp>
      <p:sp>
        <p:nvSpPr>
          <p:cNvPr id="10" name="TextBox 9"/>
          <p:cNvSpPr txBox="1"/>
          <p:nvPr/>
        </p:nvSpPr>
        <p:spPr>
          <a:xfrm>
            <a:off x="7756238" y="3392269"/>
            <a:ext cx="1008353" cy="646331"/>
          </a:xfrm>
          <a:prstGeom prst="rect">
            <a:avLst/>
          </a:prstGeom>
          <a:noFill/>
        </p:spPr>
        <p:txBody>
          <a:bodyPr wrap="none" rtlCol="0">
            <a:spAutoFit/>
          </a:bodyPr>
          <a:lstStyle/>
          <a:p>
            <a:pPr algn="ctr"/>
            <a:r>
              <a:rPr lang="en-US" dirty="0" err="1" smtClean="0"/>
              <a:t>Tzacualli</a:t>
            </a:r>
            <a:endParaRPr lang="en-US" dirty="0" smtClean="0"/>
          </a:p>
          <a:p>
            <a:pPr algn="ctr"/>
            <a:r>
              <a:rPr lang="en-US" dirty="0" smtClean="0"/>
              <a:t>Phase</a:t>
            </a:r>
            <a:endParaRPr lang="en-US" dirty="0"/>
          </a:p>
        </p:txBody>
      </p:sp>
      <p:sp>
        <p:nvSpPr>
          <p:cNvPr id="11" name="TextBox 10"/>
          <p:cNvSpPr txBox="1"/>
          <p:nvPr/>
        </p:nvSpPr>
        <p:spPr>
          <a:xfrm>
            <a:off x="169565" y="3974068"/>
            <a:ext cx="1278235" cy="369332"/>
          </a:xfrm>
          <a:prstGeom prst="rect">
            <a:avLst/>
          </a:prstGeom>
          <a:noFill/>
        </p:spPr>
        <p:txBody>
          <a:bodyPr wrap="none" rtlCol="0">
            <a:spAutoFit/>
          </a:bodyPr>
          <a:lstStyle/>
          <a:p>
            <a:r>
              <a:rPr lang="en-US" dirty="0" smtClean="0"/>
              <a:t>(150-1 BCE)</a:t>
            </a:r>
            <a:endParaRPr lang="en-US" dirty="0"/>
          </a:p>
        </p:txBody>
      </p:sp>
      <p:sp>
        <p:nvSpPr>
          <p:cNvPr id="12" name="TextBox 11"/>
          <p:cNvSpPr txBox="1"/>
          <p:nvPr/>
        </p:nvSpPr>
        <p:spPr>
          <a:xfrm>
            <a:off x="7713365" y="3962400"/>
            <a:ext cx="1132939" cy="369332"/>
          </a:xfrm>
          <a:prstGeom prst="rect">
            <a:avLst/>
          </a:prstGeom>
          <a:noFill/>
        </p:spPr>
        <p:txBody>
          <a:bodyPr wrap="none" rtlCol="0">
            <a:spAutoFit/>
          </a:bodyPr>
          <a:lstStyle/>
          <a:p>
            <a:r>
              <a:rPr lang="en-US" dirty="0" smtClean="0"/>
              <a:t>(1-150 CE)</a:t>
            </a:r>
            <a:endParaRPr lang="en-US" dirty="0"/>
          </a:p>
        </p:txBody>
      </p:sp>
      <p:sp>
        <p:nvSpPr>
          <p:cNvPr id="13" name="Oval 12"/>
          <p:cNvSpPr/>
          <p:nvPr/>
        </p:nvSpPr>
        <p:spPr>
          <a:xfrm>
            <a:off x="1905000" y="45720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29000" y="28194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324600" y="2743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14"/>
                                        </p:tgtEl>
                                      </p:cBhvr>
                                    </p:animEffect>
                                    <p:set>
                                      <p:cBhvr>
                                        <p:cTn id="18" dur="1" fill="hold">
                                          <p:stCondLst>
                                            <p:cond delay="1999"/>
                                          </p:stCondLst>
                                        </p:cTn>
                                        <p:tgtEl>
                                          <p:spTgt spid="1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8176"/>
          </a:xfrm>
        </p:spPr>
        <p:txBody>
          <a:bodyPr/>
          <a:lstStyle/>
          <a:p>
            <a:r>
              <a:rPr lang="en-US" dirty="0" smtClean="0"/>
              <a:t>Major Cultures of Mesoamerica</a:t>
            </a:r>
            <a:endParaRPr lang="en-US" dirty="0"/>
          </a:p>
        </p:txBody>
      </p:sp>
      <p:sp>
        <p:nvSpPr>
          <p:cNvPr id="3" name="Content Placeholder 2"/>
          <p:cNvSpPr>
            <a:spLocks noGrp="1"/>
          </p:cNvSpPr>
          <p:nvPr>
            <p:ph idx="1"/>
          </p:nvPr>
        </p:nvSpPr>
        <p:spPr>
          <a:xfrm>
            <a:off x="5943600" y="1775191"/>
            <a:ext cx="3200400" cy="5082809"/>
          </a:xfrm>
        </p:spPr>
        <p:txBody>
          <a:bodyPr>
            <a:normAutofit fontScale="92500" lnSpcReduction="10000"/>
          </a:bodyPr>
          <a:lstStyle/>
          <a:p>
            <a:r>
              <a:rPr lang="en-US" dirty="0" err="1" smtClean="0">
                <a:solidFill>
                  <a:srgbClr val="FF0000"/>
                </a:solidFill>
              </a:rPr>
              <a:t>Olmec</a:t>
            </a:r>
            <a:r>
              <a:rPr lang="en-US" dirty="0" smtClean="0"/>
              <a:t>         </a:t>
            </a:r>
            <a:r>
              <a:rPr lang="en-US" sz="3000" dirty="0" smtClean="0"/>
              <a:t>(1000-400 BCE)</a:t>
            </a:r>
          </a:p>
          <a:p>
            <a:r>
              <a:rPr lang="en-US" dirty="0" err="1" smtClean="0">
                <a:solidFill>
                  <a:srgbClr val="7030A0"/>
                </a:solidFill>
              </a:rPr>
              <a:t>Zapotec</a:t>
            </a:r>
            <a:r>
              <a:rPr lang="en-US" dirty="0" smtClean="0"/>
              <a:t>         </a:t>
            </a:r>
            <a:r>
              <a:rPr lang="en-US" sz="3000" dirty="0" smtClean="0"/>
              <a:t>(400 BCE-800 CE)</a:t>
            </a:r>
          </a:p>
          <a:p>
            <a:r>
              <a:rPr lang="en-US" dirty="0" smtClean="0">
                <a:solidFill>
                  <a:schemeClr val="accent1"/>
                </a:solidFill>
              </a:rPr>
              <a:t>Classic Maya </a:t>
            </a:r>
            <a:r>
              <a:rPr lang="en-US" sz="3000" dirty="0" smtClean="0"/>
              <a:t>(250-850 CE)</a:t>
            </a:r>
          </a:p>
          <a:p>
            <a:r>
              <a:rPr lang="en-US" dirty="0" smtClean="0">
                <a:solidFill>
                  <a:srgbClr val="00B050"/>
                </a:solidFill>
              </a:rPr>
              <a:t>Teotihuacan</a:t>
            </a:r>
            <a:r>
              <a:rPr lang="en-US" dirty="0" smtClean="0"/>
              <a:t> </a:t>
            </a:r>
            <a:r>
              <a:rPr lang="en-US" sz="3000" dirty="0" smtClean="0"/>
              <a:t>(100-550/600 CE)</a:t>
            </a:r>
          </a:p>
          <a:p>
            <a:r>
              <a:rPr lang="en-US" dirty="0" err="1" smtClean="0">
                <a:solidFill>
                  <a:srgbClr val="00B050"/>
                </a:solidFill>
              </a:rPr>
              <a:t>Toltecs</a:t>
            </a:r>
            <a:r>
              <a:rPr lang="en-US" dirty="0" smtClean="0"/>
              <a:t>          </a:t>
            </a:r>
            <a:r>
              <a:rPr lang="en-US" sz="3000" dirty="0" smtClean="0"/>
              <a:t>(950-1150 CE)</a:t>
            </a:r>
          </a:p>
          <a:p>
            <a:r>
              <a:rPr lang="en-US" dirty="0" smtClean="0">
                <a:solidFill>
                  <a:srgbClr val="00B050"/>
                </a:solidFill>
              </a:rPr>
              <a:t>Aztec Empire </a:t>
            </a:r>
            <a:r>
              <a:rPr lang="en-US" sz="3000" dirty="0" smtClean="0"/>
              <a:t>(1375-1521 CE)</a:t>
            </a:r>
            <a:endParaRPr lang="en-US" sz="3000" dirty="0"/>
          </a:p>
        </p:txBody>
      </p:sp>
      <p:pic>
        <p:nvPicPr>
          <p:cNvPr id="4" name="Content Placeholder 8" descr="Mesoamerica.jpg"/>
          <p:cNvPicPr>
            <a:picLocks noChangeAspect="1"/>
          </p:cNvPicPr>
          <p:nvPr/>
        </p:nvPicPr>
        <p:blipFill>
          <a:blip r:embed="rId3" cstate="print"/>
          <a:stretch>
            <a:fillRect/>
          </a:stretch>
        </p:blipFill>
        <p:spPr>
          <a:xfrm>
            <a:off x="0" y="1791176"/>
            <a:ext cx="6095288" cy="4076224"/>
          </a:xfrm>
          <a:prstGeom prst="rect">
            <a:avLst/>
          </a:prstGeom>
        </p:spPr>
      </p:pic>
      <p:sp>
        <p:nvSpPr>
          <p:cNvPr id="5" name="Oval 4"/>
          <p:cNvSpPr/>
          <p:nvPr/>
        </p:nvSpPr>
        <p:spPr>
          <a:xfrm>
            <a:off x="1981200" y="3352800"/>
            <a:ext cx="1371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95400" y="3810000"/>
            <a:ext cx="1066800" cy="6858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309789">
            <a:off x="3657600" y="1905000"/>
            <a:ext cx="2286000" cy="3429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7200" y="2667000"/>
            <a:ext cx="990600"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poEruption.jpg"/>
          <p:cNvPicPr>
            <a:picLocks noGrp="1" noChangeAspect="1"/>
          </p:cNvPicPr>
          <p:nvPr>
            <p:ph idx="1"/>
          </p:nvPr>
        </p:nvPicPr>
        <p:blipFill>
          <a:blip r:embed="rId3" cstate="print"/>
          <a:stretch>
            <a:fillRect/>
          </a:stretch>
        </p:blipFill>
        <p:spPr>
          <a:xfrm>
            <a:off x="152400" y="2133600"/>
            <a:ext cx="4703015" cy="4016375"/>
          </a:xfrm>
        </p:spPr>
      </p:pic>
      <p:sp>
        <p:nvSpPr>
          <p:cNvPr id="2" name="Title 1"/>
          <p:cNvSpPr>
            <a:spLocks noGrp="1"/>
          </p:cNvSpPr>
          <p:nvPr>
            <p:ph type="title"/>
          </p:nvPr>
        </p:nvSpPr>
        <p:spPr/>
        <p:txBody>
          <a:bodyPr/>
          <a:lstStyle/>
          <a:p>
            <a:r>
              <a:rPr lang="en-US" dirty="0" smtClean="0"/>
              <a:t>Popocatepetl Eruption</a:t>
            </a:r>
            <a:endParaRPr lang="en-US" dirty="0"/>
          </a:p>
        </p:txBody>
      </p:sp>
      <p:grpSp>
        <p:nvGrpSpPr>
          <p:cNvPr id="14" name="Group 13"/>
          <p:cNvGrpSpPr/>
          <p:nvPr/>
        </p:nvGrpSpPr>
        <p:grpSpPr>
          <a:xfrm>
            <a:off x="3352800" y="3739968"/>
            <a:ext cx="5486400" cy="2660832"/>
            <a:chOff x="3352800" y="3739968"/>
            <a:chExt cx="5486400" cy="2660832"/>
          </a:xfrm>
        </p:grpSpPr>
        <p:pic>
          <p:nvPicPr>
            <p:cNvPr id="5" name="Content Placeholder 5" descr="Tetimpa.jpg"/>
            <p:cNvPicPr>
              <a:picLocks noChangeAspect="1"/>
            </p:cNvPicPr>
            <p:nvPr/>
          </p:nvPicPr>
          <p:blipFill>
            <a:blip r:embed="rId4" cstate="print"/>
            <a:stretch>
              <a:fillRect/>
            </a:stretch>
          </p:blipFill>
          <p:spPr>
            <a:xfrm>
              <a:off x="5287759" y="3739968"/>
              <a:ext cx="3551441" cy="2660832"/>
            </a:xfrm>
            <a:prstGeom prst="rect">
              <a:avLst/>
            </a:prstGeom>
          </p:spPr>
        </p:pic>
        <p:sp>
          <p:nvSpPr>
            <p:cNvPr id="11" name="Oval 10"/>
            <p:cNvSpPr/>
            <p:nvPr/>
          </p:nvSpPr>
          <p:spPr>
            <a:xfrm>
              <a:off x="3352800" y="5029200"/>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1" idx="6"/>
            </p:cNvCxnSpPr>
            <p:nvPr/>
          </p:nvCxnSpPr>
          <p:spPr>
            <a:xfrm>
              <a:off x="3505200" y="5105400"/>
              <a:ext cx="1676400" cy="1588"/>
            </a:xfrm>
            <a:prstGeom prst="straightConnector1">
              <a:avLst/>
            </a:prstGeom>
            <a:ln w="38100" cmpd="tri">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410200" y="1524000"/>
            <a:ext cx="2399667" cy="4114800"/>
            <a:chOff x="5410200" y="1524000"/>
            <a:chExt cx="2399667" cy="4114800"/>
          </a:xfrm>
        </p:grpSpPr>
        <p:pic>
          <p:nvPicPr>
            <p:cNvPr id="6" name="Picture 5" descr="TaludTablero.jpg"/>
            <p:cNvPicPr>
              <a:picLocks noChangeAspect="1"/>
            </p:cNvPicPr>
            <p:nvPr/>
          </p:nvPicPr>
          <p:blipFill>
            <a:blip r:embed="rId5" cstate="print"/>
            <a:stretch>
              <a:fillRect/>
            </a:stretch>
          </p:blipFill>
          <p:spPr>
            <a:xfrm>
              <a:off x="6400800" y="1524000"/>
              <a:ext cx="1409067" cy="2152940"/>
            </a:xfrm>
            <a:prstGeom prst="rect">
              <a:avLst/>
            </a:prstGeom>
          </p:spPr>
        </p:pic>
        <p:sp>
          <p:nvSpPr>
            <p:cNvPr id="7" name="Rectangle 6"/>
            <p:cNvSpPr/>
            <p:nvPr/>
          </p:nvSpPr>
          <p:spPr>
            <a:xfrm>
              <a:off x="5410200" y="4953000"/>
              <a:ext cx="1295400" cy="685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7" idx="0"/>
              <a:endCxn id="5" idx="0"/>
            </p:cNvCxnSpPr>
            <p:nvPr/>
          </p:nvCxnSpPr>
          <p:spPr>
            <a:xfrm rot="5400000" flipH="1" flipV="1">
              <a:off x="5954174" y="3843694"/>
              <a:ext cx="1213032" cy="100558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Xitle</a:t>
            </a:r>
            <a:r>
              <a:rPr lang="en-US" dirty="0" smtClean="0"/>
              <a:t> Eruption</a:t>
            </a:r>
            <a:endParaRPr lang="en-US" dirty="0"/>
          </a:p>
        </p:txBody>
      </p:sp>
      <p:pic>
        <p:nvPicPr>
          <p:cNvPr id="4" name="Content Placeholder 3" descr="Xitle.jpg"/>
          <p:cNvPicPr>
            <a:picLocks noGrp="1" noChangeAspect="1"/>
          </p:cNvPicPr>
          <p:nvPr>
            <p:ph idx="1"/>
          </p:nvPr>
        </p:nvPicPr>
        <p:blipFill>
          <a:blip r:embed="rId3" cstate="print"/>
          <a:stretch>
            <a:fillRect/>
          </a:stretch>
        </p:blipFill>
        <p:spPr>
          <a:xfrm>
            <a:off x="0" y="1524000"/>
            <a:ext cx="4462162" cy="2971800"/>
          </a:xfrm>
        </p:spPr>
      </p:pic>
      <p:pic>
        <p:nvPicPr>
          <p:cNvPr id="5" name="Picture 4" descr="Cuicuilco's Round Pyramid.jpg"/>
          <p:cNvPicPr>
            <a:picLocks noChangeAspect="1"/>
          </p:cNvPicPr>
          <p:nvPr/>
        </p:nvPicPr>
        <p:blipFill>
          <a:blip r:embed="rId4" cstate="print"/>
          <a:stretch>
            <a:fillRect/>
          </a:stretch>
        </p:blipFill>
        <p:spPr>
          <a:xfrm>
            <a:off x="4495800" y="3700702"/>
            <a:ext cx="4627205" cy="3157297"/>
          </a:xfrm>
          <a:prstGeom prst="rect">
            <a:avLst/>
          </a:prstGeom>
        </p:spPr>
      </p:pic>
      <p:sp>
        <p:nvSpPr>
          <p:cNvPr id="6" name="TextBox 5"/>
          <p:cNvSpPr txBox="1"/>
          <p:nvPr/>
        </p:nvSpPr>
        <p:spPr>
          <a:xfrm>
            <a:off x="5598918" y="3276600"/>
            <a:ext cx="2554482" cy="369332"/>
          </a:xfrm>
          <a:prstGeom prst="rect">
            <a:avLst/>
          </a:prstGeom>
          <a:noFill/>
        </p:spPr>
        <p:txBody>
          <a:bodyPr wrap="none" rtlCol="0">
            <a:spAutoFit/>
          </a:bodyPr>
          <a:lstStyle/>
          <a:p>
            <a:r>
              <a:rPr lang="en-US" dirty="0" smtClean="0"/>
              <a:t>Buried </a:t>
            </a:r>
            <a:r>
              <a:rPr lang="en-US" dirty="0" err="1" smtClean="0"/>
              <a:t>Cuicuilco</a:t>
            </a:r>
            <a:r>
              <a:rPr lang="en-US" dirty="0" smtClean="0"/>
              <a:t> Pyramid</a:t>
            </a:r>
            <a:endParaRPr lang="en-US" dirty="0"/>
          </a:p>
        </p:txBody>
      </p:sp>
      <p:sp>
        <p:nvSpPr>
          <p:cNvPr id="7" name="TextBox 6"/>
          <p:cNvSpPr txBox="1"/>
          <p:nvPr/>
        </p:nvSpPr>
        <p:spPr>
          <a:xfrm>
            <a:off x="569718" y="4491335"/>
            <a:ext cx="3015826" cy="369332"/>
          </a:xfrm>
          <a:prstGeom prst="rect">
            <a:avLst/>
          </a:prstGeom>
          <a:noFill/>
        </p:spPr>
        <p:txBody>
          <a:bodyPr wrap="none" rtlCol="0">
            <a:spAutoFit/>
          </a:bodyPr>
          <a:lstStyle/>
          <a:p>
            <a:r>
              <a:rPr lang="en-US" dirty="0" err="1" smtClean="0"/>
              <a:t>Xitle’s</a:t>
            </a:r>
            <a:r>
              <a:rPr lang="en-US" dirty="0" smtClean="0"/>
              <a:t> Dome near Mexico City</a:t>
            </a:r>
            <a:endParaRPr 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Teotihuacan’s Local Strategy</a:t>
            </a:r>
            <a:endParaRPr lang="en-US" dirty="0"/>
          </a:p>
        </p:txBody>
      </p:sp>
      <p:pic>
        <p:nvPicPr>
          <p:cNvPr id="4" name="Content Placeholder 3" descr="13sunpy_cave.JPG"/>
          <p:cNvPicPr>
            <a:picLocks noGrp="1" noChangeAspect="1"/>
          </p:cNvPicPr>
          <p:nvPr>
            <p:ph idx="1"/>
          </p:nvPr>
        </p:nvPicPr>
        <p:blipFill>
          <a:blip r:embed="rId3" cstate="print"/>
          <a:srcRect t="22777" r="1250" b="2873"/>
          <a:stretch>
            <a:fillRect/>
          </a:stretch>
        </p:blipFill>
        <p:spPr>
          <a:xfrm>
            <a:off x="4231640" y="4325073"/>
            <a:ext cx="4912360" cy="1865454"/>
          </a:xfrm>
        </p:spPr>
      </p:pic>
      <p:pic>
        <p:nvPicPr>
          <p:cNvPr id="5" name="Picture 4" descr="teotihuacan_2_1024.jpg"/>
          <p:cNvPicPr>
            <a:picLocks noChangeAspect="1"/>
          </p:cNvPicPr>
          <p:nvPr/>
        </p:nvPicPr>
        <p:blipFill>
          <a:blip r:embed="rId4" cstate="print"/>
          <a:srcRect t="13333" b="17778"/>
          <a:stretch>
            <a:fillRect/>
          </a:stretch>
        </p:blipFill>
        <p:spPr>
          <a:xfrm>
            <a:off x="4191000" y="1600200"/>
            <a:ext cx="4953000" cy="2559050"/>
          </a:xfrm>
          <a:prstGeom prst="rect">
            <a:avLst/>
          </a:prstGeom>
        </p:spPr>
      </p:pic>
      <p:pic>
        <p:nvPicPr>
          <p:cNvPr id="6" name="Content Placeholder 4" descr="obsidian.jpg"/>
          <p:cNvPicPr>
            <a:picLocks noChangeAspect="1"/>
          </p:cNvPicPr>
          <p:nvPr/>
        </p:nvPicPr>
        <p:blipFill>
          <a:blip r:embed="rId5" cstate="print"/>
          <a:stretch>
            <a:fillRect/>
          </a:stretch>
        </p:blipFill>
        <p:spPr>
          <a:xfrm>
            <a:off x="219433" y="1600200"/>
            <a:ext cx="3666767" cy="2438400"/>
          </a:xfrm>
          <a:prstGeom prst="rect">
            <a:avLst/>
          </a:prstGeom>
        </p:spPr>
      </p:pic>
      <p:pic>
        <p:nvPicPr>
          <p:cNvPr id="7" name="Content Placeholder 3" descr="TeoGordo.jpg"/>
          <p:cNvPicPr>
            <a:picLocks noChangeAspect="1"/>
          </p:cNvPicPr>
          <p:nvPr/>
        </p:nvPicPr>
        <p:blipFill>
          <a:blip r:embed="rId6" cstate="print"/>
          <a:srcRect/>
          <a:stretch>
            <a:fillRect/>
          </a:stretch>
        </p:blipFill>
        <p:spPr>
          <a:xfrm>
            <a:off x="19869" y="4191000"/>
            <a:ext cx="4094931" cy="236220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descr="PopoEruption.jpg"/>
          <p:cNvPicPr>
            <a:picLocks noGrp="1" noChangeAspect="1"/>
          </p:cNvPicPr>
          <p:nvPr>
            <p:ph idx="1"/>
          </p:nvPr>
        </p:nvPicPr>
        <p:blipFill>
          <a:blip r:embed="rId3" cstate="print"/>
          <a:stretch>
            <a:fillRect/>
          </a:stretch>
        </p:blipFill>
        <p:spPr>
          <a:xfrm>
            <a:off x="533400" y="2362200"/>
            <a:ext cx="3543062" cy="3025775"/>
          </a:xfrm>
        </p:spPr>
      </p:pic>
      <p:sp>
        <p:nvSpPr>
          <p:cNvPr id="2" name="Title 1"/>
          <p:cNvSpPr>
            <a:spLocks noGrp="1"/>
          </p:cNvSpPr>
          <p:nvPr>
            <p:ph type="title"/>
          </p:nvPr>
        </p:nvSpPr>
        <p:spPr/>
        <p:txBody>
          <a:bodyPr>
            <a:normAutofit fontScale="90000"/>
          </a:bodyPr>
          <a:lstStyle/>
          <a:p>
            <a:r>
              <a:rPr lang="en-US" dirty="0" smtClean="0"/>
              <a:t>Teotihuacan’s Expansionistic Strategy</a:t>
            </a:r>
            <a:endParaRPr lang="en-US" dirty="0"/>
          </a:p>
        </p:txBody>
      </p:sp>
      <p:sp>
        <p:nvSpPr>
          <p:cNvPr id="11" name="Content Placeholder 10"/>
          <p:cNvSpPr>
            <a:spLocks noGrp="1"/>
          </p:cNvSpPr>
          <p:nvPr>
            <p:ph sz="half" idx="2"/>
          </p:nvPr>
        </p:nvSpPr>
        <p:spPr>
          <a:xfrm>
            <a:off x="4648200" y="1773936"/>
            <a:ext cx="4495800" cy="4623816"/>
          </a:xfrm>
        </p:spPr>
        <p:txBody>
          <a:bodyPr>
            <a:normAutofit lnSpcReduction="10000"/>
          </a:bodyPr>
          <a:lstStyle/>
          <a:p>
            <a:r>
              <a:rPr lang="en-US" dirty="0" smtClean="0"/>
              <a:t>Geographic circumscription separated Teotihuacan from the Puebla-Tlaxcala Valley</a:t>
            </a:r>
          </a:p>
          <a:p>
            <a:r>
              <a:rPr lang="en-US" dirty="0" err="1" smtClean="0"/>
              <a:t>Spearthrower</a:t>
            </a:r>
            <a:r>
              <a:rPr lang="en-US" dirty="0" smtClean="0"/>
              <a:t> Owl emerged as a charismatic visionary leader</a:t>
            </a:r>
          </a:p>
          <a:p>
            <a:r>
              <a:rPr lang="en-US" dirty="0" smtClean="0"/>
              <a:t>The city grew as an economic power at the expense of its political stability</a:t>
            </a:r>
            <a:endParaRPr lang="en-US" dirty="0"/>
          </a:p>
        </p:txBody>
      </p:sp>
      <p:grpSp>
        <p:nvGrpSpPr>
          <p:cNvPr id="7" name="Group 6"/>
          <p:cNvGrpSpPr/>
          <p:nvPr/>
        </p:nvGrpSpPr>
        <p:grpSpPr>
          <a:xfrm>
            <a:off x="1143000" y="2590800"/>
            <a:ext cx="2503378" cy="2549730"/>
            <a:chOff x="5421422" y="2700867"/>
            <a:chExt cx="2503378" cy="2549730"/>
          </a:xfrm>
        </p:grpSpPr>
        <p:pic>
          <p:nvPicPr>
            <p:cNvPr id="5" name="Picture 4" descr="spearthrower_owl.gif"/>
            <p:cNvPicPr>
              <a:picLocks noChangeAspect="1"/>
            </p:cNvPicPr>
            <p:nvPr/>
          </p:nvPicPr>
          <p:blipFill>
            <a:blip r:embed="rId4" cstate="print"/>
            <a:stretch>
              <a:fillRect/>
            </a:stretch>
          </p:blipFill>
          <p:spPr>
            <a:xfrm>
              <a:off x="5486400" y="2700867"/>
              <a:ext cx="2209800" cy="1718733"/>
            </a:xfrm>
            <a:prstGeom prst="rect">
              <a:avLst/>
            </a:prstGeom>
          </p:spPr>
        </p:pic>
        <p:sp>
          <p:nvSpPr>
            <p:cNvPr id="6" name="TextBox 5"/>
            <p:cNvSpPr txBox="1"/>
            <p:nvPr/>
          </p:nvSpPr>
          <p:spPr>
            <a:xfrm>
              <a:off x="5421422" y="4419600"/>
              <a:ext cx="2503378" cy="830997"/>
            </a:xfrm>
            <a:prstGeom prst="rect">
              <a:avLst/>
            </a:prstGeom>
            <a:noFill/>
          </p:spPr>
          <p:txBody>
            <a:bodyPr wrap="none" rtlCol="0">
              <a:spAutoFit/>
            </a:bodyPr>
            <a:lstStyle/>
            <a:p>
              <a:pPr algn="ctr"/>
              <a:r>
                <a:rPr lang="en-US" sz="2400" dirty="0" err="1" smtClean="0"/>
                <a:t>Spearthrower</a:t>
              </a:r>
              <a:r>
                <a:rPr lang="en-US" sz="2400" dirty="0" smtClean="0"/>
                <a:t> Owl</a:t>
              </a:r>
            </a:p>
            <a:p>
              <a:pPr algn="ctr"/>
              <a:r>
                <a:rPr lang="en-US" sz="2400" dirty="0" smtClean="0"/>
                <a:t>(374-439 CE)</a:t>
              </a:r>
              <a:endParaRPr lang="en-US" sz="2400" dirty="0"/>
            </a:p>
          </p:txBody>
        </p:sp>
      </p:grpSp>
      <p:pic>
        <p:nvPicPr>
          <p:cNvPr id="13" name="Picture 12" descr="ThinOrange.jpg"/>
          <p:cNvPicPr>
            <a:picLocks noChangeAspect="1"/>
          </p:cNvPicPr>
          <p:nvPr/>
        </p:nvPicPr>
        <p:blipFill>
          <a:blip r:embed="rId5" cstate="print"/>
          <a:stretch>
            <a:fillRect/>
          </a:stretch>
        </p:blipFill>
        <p:spPr>
          <a:xfrm>
            <a:off x="457200" y="2438400"/>
            <a:ext cx="3581400" cy="28722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2000"/>
                                        <p:tgtEl>
                                          <p:spTgt spid="11">
                                            <p:txEl>
                                              <p:pRg st="1" end="1"/>
                                            </p:txEl>
                                          </p:spTgt>
                                        </p:tgtEl>
                                      </p:cBhvr>
                                    </p:animEffect>
                                  </p:childTnLst>
                                </p:cTn>
                              </p:par>
                              <p:par>
                                <p:cTn id="16" presetID="10" presetClass="exit" presetSubtype="0" fill="hold" nodeType="withEffect">
                                  <p:stCondLst>
                                    <p:cond delay="0"/>
                                  </p:stCondLst>
                                  <p:childTnLst>
                                    <p:animEffect transition="out" filter="fade">
                                      <p:cBhvr>
                                        <p:cTn id="17" dur="2000"/>
                                        <p:tgtEl>
                                          <p:spTgt spid="12"/>
                                        </p:tgtEl>
                                      </p:cBhvr>
                                    </p:animEffect>
                                    <p:set>
                                      <p:cBhvr>
                                        <p:cTn id="18" dur="1" fill="hold">
                                          <p:stCondLst>
                                            <p:cond delay="19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2000"/>
                                        <p:tgtEl>
                                          <p:spTgt spid="11">
                                            <p:txEl>
                                              <p:pRg st="2" end="2"/>
                                            </p:txEl>
                                          </p:spTgt>
                                        </p:tgtEl>
                                      </p:cBhvr>
                                    </p:animEffect>
                                  </p:childTnLst>
                                </p:cTn>
                              </p:par>
                              <p:par>
                                <p:cTn id="27" presetID="10" presetClass="exit" presetSubtype="0" fill="hold" nodeType="withEffect">
                                  <p:stCondLst>
                                    <p:cond delay="0"/>
                                  </p:stCondLst>
                                  <p:childTnLst>
                                    <p:animEffect transition="out" filter="fade">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Teotihuacan’s External Influence</a:t>
            </a:r>
            <a:endParaRPr lang="en-US" dirty="0"/>
          </a:p>
        </p:txBody>
      </p:sp>
      <p:pic>
        <p:nvPicPr>
          <p:cNvPr id="8" name="Content Placeholder 7" descr="stela_31_580w.gif"/>
          <p:cNvPicPr>
            <a:picLocks noGrp="1" noChangeAspect="1"/>
          </p:cNvPicPr>
          <p:nvPr>
            <p:ph sz="half" idx="2"/>
          </p:nvPr>
        </p:nvPicPr>
        <p:blipFill>
          <a:blip r:embed="rId3" cstate="print"/>
          <a:srcRect l="70792" t="32509" b="7479"/>
          <a:stretch>
            <a:fillRect/>
          </a:stretch>
        </p:blipFill>
        <p:spPr>
          <a:xfrm>
            <a:off x="7772400" y="4035807"/>
            <a:ext cx="1143000" cy="2822193"/>
          </a:xfrm>
        </p:spPr>
      </p:pic>
      <p:pic>
        <p:nvPicPr>
          <p:cNvPr id="5" name="Content Placeholder 4" descr="LapidaDeBazan.jpg"/>
          <p:cNvPicPr>
            <a:picLocks noGrp="1" noChangeAspect="1"/>
          </p:cNvPicPr>
          <p:nvPr>
            <p:ph sz="half" idx="1"/>
          </p:nvPr>
        </p:nvPicPr>
        <p:blipFill>
          <a:blip r:embed="rId4" cstate="print"/>
          <a:stretch>
            <a:fillRect/>
          </a:stretch>
        </p:blipFill>
        <p:spPr>
          <a:xfrm>
            <a:off x="609600" y="1600200"/>
            <a:ext cx="3505200" cy="3472745"/>
          </a:xfrm>
        </p:spPr>
      </p:pic>
      <p:pic>
        <p:nvPicPr>
          <p:cNvPr id="6" name="Content Placeholder 5" descr="MAEstelaLisa.jpg"/>
          <p:cNvPicPr>
            <a:picLocks noChangeAspect="1"/>
          </p:cNvPicPr>
          <p:nvPr/>
        </p:nvPicPr>
        <p:blipFill>
          <a:blip r:embed="rId5" cstate="print"/>
          <a:stretch>
            <a:fillRect/>
          </a:stretch>
        </p:blipFill>
        <p:spPr>
          <a:xfrm>
            <a:off x="76200" y="5715000"/>
            <a:ext cx="4343400" cy="889350"/>
          </a:xfrm>
          <a:prstGeom prst="rect">
            <a:avLst/>
          </a:prstGeom>
        </p:spPr>
      </p:pic>
      <p:sp>
        <p:nvSpPr>
          <p:cNvPr id="7" name="TextBox 6"/>
          <p:cNvSpPr txBox="1"/>
          <p:nvPr/>
        </p:nvSpPr>
        <p:spPr>
          <a:xfrm>
            <a:off x="1219985" y="5177135"/>
            <a:ext cx="2223750" cy="369332"/>
          </a:xfrm>
          <a:prstGeom prst="rect">
            <a:avLst/>
          </a:prstGeom>
          <a:noFill/>
        </p:spPr>
        <p:txBody>
          <a:bodyPr wrap="none" rtlCol="0">
            <a:spAutoFit/>
          </a:bodyPr>
          <a:lstStyle/>
          <a:p>
            <a:r>
              <a:rPr lang="en-US" dirty="0" smtClean="0"/>
              <a:t>Monte Alban, Oaxaca</a:t>
            </a:r>
            <a:endParaRPr lang="en-US" dirty="0"/>
          </a:p>
        </p:txBody>
      </p:sp>
      <p:pic>
        <p:nvPicPr>
          <p:cNvPr id="9" name="Picture 5" descr="TIKTeo"/>
          <p:cNvPicPr>
            <a:picLocks noChangeAspect="1" noChangeArrowheads="1"/>
          </p:cNvPicPr>
          <p:nvPr/>
        </p:nvPicPr>
        <p:blipFill>
          <a:blip r:embed="rId6" cstate="print"/>
          <a:srcRect/>
          <a:stretch>
            <a:fillRect/>
          </a:stretch>
        </p:blipFill>
        <p:spPr bwMode="auto">
          <a:xfrm>
            <a:off x="4800600" y="1594992"/>
            <a:ext cx="3836748" cy="2305546"/>
          </a:xfrm>
          <a:prstGeom prst="rect">
            <a:avLst/>
          </a:prstGeom>
          <a:noFill/>
          <a:ln w="19050">
            <a:solidFill>
              <a:schemeClr val="bg1"/>
            </a:solidFill>
            <a:miter lim="800000"/>
            <a:headEnd/>
            <a:tailEnd/>
          </a:ln>
        </p:spPr>
      </p:pic>
      <p:pic>
        <p:nvPicPr>
          <p:cNvPr id="10" name="Picture 9" descr="K4000.jpg"/>
          <p:cNvPicPr>
            <a:picLocks noChangeAspect="1"/>
          </p:cNvPicPr>
          <p:nvPr/>
        </p:nvPicPr>
        <p:blipFill>
          <a:blip r:embed="rId7" cstate="print"/>
          <a:stretch>
            <a:fillRect/>
          </a:stretch>
        </p:blipFill>
        <p:spPr>
          <a:xfrm>
            <a:off x="4812692" y="4438650"/>
            <a:ext cx="2578708" cy="2419350"/>
          </a:xfrm>
          <a:prstGeom prst="rect">
            <a:avLst/>
          </a:prstGeom>
        </p:spPr>
      </p:pic>
      <p:sp>
        <p:nvSpPr>
          <p:cNvPr id="11" name="TextBox 10"/>
          <p:cNvSpPr txBox="1"/>
          <p:nvPr/>
        </p:nvSpPr>
        <p:spPr>
          <a:xfrm>
            <a:off x="5822136" y="3957935"/>
            <a:ext cx="1797864" cy="369332"/>
          </a:xfrm>
          <a:prstGeom prst="rect">
            <a:avLst/>
          </a:prstGeom>
          <a:noFill/>
        </p:spPr>
        <p:txBody>
          <a:bodyPr wrap="none" rtlCol="0">
            <a:spAutoFit/>
          </a:bodyPr>
          <a:lstStyle/>
          <a:p>
            <a:r>
              <a:rPr lang="en-US" dirty="0" smtClean="0"/>
              <a:t>Tikal, Guatemala</a:t>
            </a:r>
            <a:endParaRPr lang="en-US" dirty="0"/>
          </a:p>
        </p:txBody>
      </p:sp>
      <p:cxnSp>
        <p:nvCxnSpPr>
          <p:cNvPr id="13" name="Straight Connector 12"/>
          <p:cNvCxnSpPr/>
          <p:nvPr/>
        </p:nvCxnSpPr>
        <p:spPr>
          <a:xfrm rot="5400000">
            <a:off x="2247900" y="4229100"/>
            <a:ext cx="46482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Early Classic Maya and Tikal</a:t>
            </a:r>
            <a:endParaRPr lang="en-US" dirty="0"/>
          </a:p>
        </p:txBody>
      </p:sp>
      <p:pic>
        <p:nvPicPr>
          <p:cNvPr id="8" name="Content Placeholder 7" descr="mirador8bb4.jpg"/>
          <p:cNvPicPr>
            <a:picLocks noGrp="1" noChangeAspect="1"/>
          </p:cNvPicPr>
          <p:nvPr>
            <p:ph sz="half" idx="2"/>
          </p:nvPr>
        </p:nvPicPr>
        <p:blipFill>
          <a:blip r:embed="rId3" cstate="print"/>
          <a:stretch>
            <a:fillRect/>
          </a:stretch>
        </p:blipFill>
        <p:spPr>
          <a:xfrm>
            <a:off x="312987" y="4648200"/>
            <a:ext cx="4030413" cy="1828800"/>
          </a:xfrm>
        </p:spPr>
      </p:pic>
      <p:pic>
        <p:nvPicPr>
          <p:cNvPr id="5" name="Picture 7" descr="PreclassicDecline"/>
          <p:cNvPicPr>
            <a:picLocks noGrp="1" noChangeAspect="1" noChangeArrowheads="1"/>
          </p:cNvPicPr>
          <p:nvPr>
            <p:ph sz="half" idx="1"/>
          </p:nvPr>
        </p:nvPicPr>
        <p:blipFill>
          <a:blip r:embed="rId4" cstate="print"/>
          <a:srcRect/>
          <a:stretch>
            <a:fillRect/>
          </a:stretch>
        </p:blipFill>
        <p:spPr>
          <a:xfrm>
            <a:off x="228600" y="1600200"/>
            <a:ext cx="4226866" cy="2667000"/>
          </a:xfrm>
          <a:noFill/>
          <a:ln/>
        </p:spPr>
      </p:pic>
      <p:sp>
        <p:nvSpPr>
          <p:cNvPr id="6" name="Rectangle 5"/>
          <p:cNvSpPr/>
          <p:nvPr/>
        </p:nvSpPr>
        <p:spPr>
          <a:xfrm>
            <a:off x="2438400" y="21336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71800" y="1828800"/>
            <a:ext cx="152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4191000"/>
            <a:ext cx="4491935" cy="369332"/>
          </a:xfrm>
          <a:prstGeom prst="rect">
            <a:avLst/>
          </a:prstGeom>
          <a:noFill/>
        </p:spPr>
        <p:txBody>
          <a:bodyPr wrap="none" rtlCol="0">
            <a:spAutoFit/>
          </a:bodyPr>
          <a:lstStyle/>
          <a:p>
            <a:r>
              <a:rPr lang="en-US" dirty="0" smtClean="0"/>
              <a:t>Sites suffering Late </a:t>
            </a:r>
            <a:r>
              <a:rPr lang="en-US" dirty="0" err="1" smtClean="0"/>
              <a:t>Preclassic</a:t>
            </a:r>
            <a:r>
              <a:rPr lang="en-US" dirty="0" smtClean="0"/>
              <a:t> abandonments</a:t>
            </a:r>
            <a:endParaRPr lang="en-US" dirty="0"/>
          </a:p>
        </p:txBody>
      </p:sp>
      <p:sp>
        <p:nvSpPr>
          <p:cNvPr id="10" name="TextBox 9"/>
          <p:cNvSpPr txBox="1"/>
          <p:nvPr/>
        </p:nvSpPr>
        <p:spPr>
          <a:xfrm>
            <a:off x="1143000" y="6477000"/>
            <a:ext cx="2309158" cy="369332"/>
          </a:xfrm>
          <a:prstGeom prst="rect">
            <a:avLst/>
          </a:prstGeom>
          <a:noFill/>
        </p:spPr>
        <p:txBody>
          <a:bodyPr wrap="none" rtlCol="0">
            <a:spAutoFit/>
          </a:bodyPr>
          <a:lstStyle/>
          <a:p>
            <a:r>
              <a:rPr lang="en-US" dirty="0" smtClean="0"/>
              <a:t>El </a:t>
            </a:r>
            <a:r>
              <a:rPr lang="en-US" dirty="0" err="1" smtClean="0"/>
              <a:t>Mirador</a:t>
            </a:r>
            <a:r>
              <a:rPr lang="en-US" dirty="0" smtClean="0"/>
              <a:t>, Guatemala</a:t>
            </a:r>
            <a:endParaRPr lang="en-US" dirty="0"/>
          </a:p>
        </p:txBody>
      </p:sp>
      <p:pic>
        <p:nvPicPr>
          <p:cNvPr id="11" name="Picture 6" descr="TikalAllianceEC"/>
          <p:cNvPicPr>
            <a:picLocks noChangeAspect="1" noChangeArrowheads="1"/>
          </p:cNvPicPr>
          <p:nvPr/>
        </p:nvPicPr>
        <p:blipFill>
          <a:blip r:embed="rId5" cstate="print"/>
          <a:srcRect l="28724" r="3659" b="29559"/>
          <a:stretch>
            <a:fillRect/>
          </a:stretch>
        </p:blipFill>
        <p:spPr>
          <a:xfrm>
            <a:off x="4876800" y="1588364"/>
            <a:ext cx="4038600" cy="3974236"/>
          </a:xfrm>
          <a:prstGeom prst="rect">
            <a:avLst/>
          </a:prstGeom>
          <a:ln w="9525">
            <a:solidFill>
              <a:schemeClr val="tx1"/>
            </a:solidFill>
          </a:ln>
        </p:spPr>
      </p:pic>
      <p:sp>
        <p:nvSpPr>
          <p:cNvPr id="12" name="Oval 11"/>
          <p:cNvSpPr/>
          <p:nvPr/>
        </p:nvSpPr>
        <p:spPr>
          <a:xfrm>
            <a:off x="6858000" y="2743200"/>
            <a:ext cx="762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629400" y="3124200"/>
            <a:ext cx="762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24600" y="3657600"/>
            <a:ext cx="762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86600" y="4343400"/>
            <a:ext cx="762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858000" y="3733800"/>
            <a:ext cx="762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257800" y="5562600"/>
            <a:ext cx="3449534" cy="369332"/>
          </a:xfrm>
          <a:prstGeom prst="rect">
            <a:avLst/>
          </a:prstGeom>
          <a:noFill/>
        </p:spPr>
        <p:txBody>
          <a:bodyPr wrap="none" rtlCol="0">
            <a:spAutoFit/>
          </a:bodyPr>
          <a:lstStyle/>
          <a:p>
            <a:r>
              <a:rPr lang="en-US" dirty="0" smtClean="0"/>
              <a:t>Major Early Classic Centers (in red)</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Tikal’s Local Strategy</a:t>
            </a:r>
            <a:endParaRPr lang="en-US" dirty="0"/>
          </a:p>
        </p:txBody>
      </p:sp>
      <p:pic>
        <p:nvPicPr>
          <p:cNvPr id="5" name="Content Placeholder 6" descr="TIKvern_watershed.jpg"/>
          <p:cNvPicPr>
            <a:picLocks noGrp="1" noChangeAspect="1"/>
          </p:cNvPicPr>
          <p:nvPr>
            <p:ph sz="half" idx="1"/>
          </p:nvPr>
        </p:nvPicPr>
        <p:blipFill>
          <a:blip r:embed="rId3" cstate="print"/>
          <a:stretch>
            <a:fillRect/>
          </a:stretch>
        </p:blipFill>
        <p:spPr>
          <a:xfrm>
            <a:off x="296466" y="1600200"/>
            <a:ext cx="4275534" cy="2743200"/>
          </a:xfrm>
        </p:spPr>
      </p:pic>
      <p:pic>
        <p:nvPicPr>
          <p:cNvPr id="6" name="Content Placeholder 4" descr="TIKSt29.jpg"/>
          <p:cNvPicPr>
            <a:picLocks noGrp="1" noChangeAspect="1"/>
          </p:cNvPicPr>
          <p:nvPr>
            <p:ph sz="half" idx="1"/>
          </p:nvPr>
        </p:nvPicPr>
        <p:blipFill>
          <a:blip r:embed="rId4" cstate="print"/>
          <a:stretch>
            <a:fillRect/>
          </a:stretch>
        </p:blipFill>
        <p:spPr>
          <a:xfrm>
            <a:off x="5334000" y="1600200"/>
            <a:ext cx="3236214" cy="4724400"/>
          </a:xfrm>
        </p:spPr>
      </p:pic>
      <p:sp>
        <p:nvSpPr>
          <p:cNvPr id="7" name="TextBox 6"/>
          <p:cNvSpPr txBox="1"/>
          <p:nvPr/>
        </p:nvSpPr>
        <p:spPr>
          <a:xfrm>
            <a:off x="1015868" y="4343400"/>
            <a:ext cx="2836289" cy="369332"/>
          </a:xfrm>
          <a:prstGeom prst="rect">
            <a:avLst/>
          </a:prstGeom>
          <a:noFill/>
        </p:spPr>
        <p:txBody>
          <a:bodyPr wrap="none" rtlCol="0">
            <a:spAutoFit/>
          </a:bodyPr>
          <a:lstStyle/>
          <a:p>
            <a:r>
              <a:rPr lang="en-US" dirty="0" smtClean="0"/>
              <a:t>Water Management at Tikal</a:t>
            </a:r>
            <a:endParaRPr lang="en-US" dirty="0"/>
          </a:p>
        </p:txBody>
      </p:sp>
      <p:grpSp>
        <p:nvGrpSpPr>
          <p:cNvPr id="11" name="Group 10"/>
          <p:cNvGrpSpPr/>
          <p:nvPr/>
        </p:nvGrpSpPr>
        <p:grpSpPr>
          <a:xfrm>
            <a:off x="1371600" y="4876800"/>
            <a:ext cx="2201712" cy="1888867"/>
            <a:chOff x="1371600" y="4876800"/>
            <a:chExt cx="2201712" cy="1888867"/>
          </a:xfrm>
        </p:grpSpPr>
        <p:pic>
          <p:nvPicPr>
            <p:cNvPr id="10" name="Picture 6" descr="ChanKabChenTIK31"/>
            <p:cNvPicPr>
              <a:picLocks noChangeAspect="1" noChangeArrowheads="1"/>
            </p:cNvPicPr>
            <p:nvPr/>
          </p:nvPicPr>
          <p:blipFill>
            <a:blip r:embed="rId5" cstate="print"/>
            <a:srcRect/>
            <a:stretch>
              <a:fillRect/>
            </a:stretch>
          </p:blipFill>
          <p:spPr bwMode="auto">
            <a:xfrm>
              <a:off x="1371600" y="4876800"/>
              <a:ext cx="2201712" cy="1524000"/>
            </a:xfrm>
            <a:prstGeom prst="rect">
              <a:avLst/>
            </a:prstGeom>
            <a:noFill/>
            <a:ln w="19050">
              <a:noFill/>
              <a:miter lim="800000"/>
              <a:headEnd/>
              <a:tailEnd/>
            </a:ln>
          </p:spPr>
        </p:pic>
        <p:sp>
          <p:nvSpPr>
            <p:cNvPr id="8" name="TextBox 7"/>
            <p:cNvSpPr txBox="1"/>
            <p:nvPr/>
          </p:nvSpPr>
          <p:spPr>
            <a:xfrm>
              <a:off x="1585431" y="6396335"/>
              <a:ext cx="1691169" cy="369332"/>
            </a:xfrm>
            <a:prstGeom prst="rect">
              <a:avLst/>
            </a:prstGeom>
            <a:noFill/>
          </p:spPr>
          <p:txBody>
            <a:bodyPr wrap="none" rtlCol="0">
              <a:spAutoFit/>
            </a:bodyPr>
            <a:lstStyle/>
            <a:p>
              <a:r>
                <a:rPr lang="en-US" i="1" dirty="0" smtClean="0"/>
                <a:t>Chan-</a:t>
              </a:r>
              <a:r>
                <a:rPr lang="en-US" i="1" dirty="0" err="1" smtClean="0"/>
                <a:t>kab</a:t>
              </a:r>
              <a:r>
                <a:rPr lang="en-US" i="1" dirty="0" smtClean="0"/>
                <a:t>-</a:t>
              </a:r>
              <a:r>
                <a:rPr lang="en-US" i="1" dirty="0" err="1" smtClean="0"/>
                <a:t>ch’e’n</a:t>
              </a:r>
              <a:endParaRPr lang="en-US" i="1" dirty="0"/>
            </a:p>
          </p:txBody>
        </p:sp>
      </p:grpSp>
      <p:sp>
        <p:nvSpPr>
          <p:cNvPr id="9" name="TextBox 8"/>
          <p:cNvSpPr txBox="1"/>
          <p:nvPr/>
        </p:nvSpPr>
        <p:spPr>
          <a:xfrm>
            <a:off x="6197468" y="6324600"/>
            <a:ext cx="1727332" cy="369332"/>
          </a:xfrm>
          <a:prstGeom prst="rect">
            <a:avLst/>
          </a:prstGeom>
          <a:noFill/>
        </p:spPr>
        <p:txBody>
          <a:bodyPr wrap="none" rtlCol="0">
            <a:spAutoFit/>
          </a:bodyPr>
          <a:lstStyle/>
          <a:p>
            <a:r>
              <a:rPr lang="en-US" dirty="0" err="1" smtClean="0"/>
              <a:t>Stela</a:t>
            </a:r>
            <a:r>
              <a:rPr lang="en-US" dirty="0" smtClean="0"/>
              <a:t> 29, 292 CE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“Arrival of Strangers”</a:t>
            </a:r>
            <a:endParaRPr lang="en-US" dirty="0"/>
          </a:p>
        </p:txBody>
      </p:sp>
      <p:pic>
        <p:nvPicPr>
          <p:cNvPr id="5" name="Content Placeholder 3" descr="ArrivalStrangers.jpg"/>
          <p:cNvPicPr>
            <a:picLocks noGrp="1" noChangeAspect="1"/>
          </p:cNvPicPr>
          <p:nvPr>
            <p:ph sz="half" idx="1"/>
          </p:nvPr>
        </p:nvPicPr>
        <p:blipFill>
          <a:blip r:embed="rId3" cstate="print"/>
          <a:srcRect r="36239"/>
          <a:stretch>
            <a:fillRect/>
          </a:stretch>
        </p:blipFill>
        <p:spPr>
          <a:xfrm>
            <a:off x="374634" y="1676400"/>
            <a:ext cx="8312166" cy="1295400"/>
          </a:xfrm>
        </p:spPr>
      </p:pic>
      <p:pic>
        <p:nvPicPr>
          <p:cNvPr id="6" name="Content Placeholder 5" descr="TIKSt31passage.jpg"/>
          <p:cNvPicPr>
            <a:picLocks noGrp="1" noChangeAspect="1"/>
          </p:cNvPicPr>
          <p:nvPr>
            <p:ph sz="half" idx="2"/>
          </p:nvPr>
        </p:nvPicPr>
        <p:blipFill>
          <a:blip r:embed="rId4" cstate="print"/>
          <a:stretch>
            <a:fillRect/>
          </a:stretch>
        </p:blipFill>
        <p:spPr>
          <a:xfrm>
            <a:off x="1338248" y="3124200"/>
            <a:ext cx="1404952" cy="3516284"/>
          </a:xfrm>
          <a:prstGeom prst="rect">
            <a:avLst/>
          </a:prstGeom>
        </p:spPr>
      </p:pic>
      <p:grpSp>
        <p:nvGrpSpPr>
          <p:cNvPr id="7" name="Group 6"/>
          <p:cNvGrpSpPr/>
          <p:nvPr/>
        </p:nvGrpSpPr>
        <p:grpSpPr>
          <a:xfrm>
            <a:off x="4142873" y="3124200"/>
            <a:ext cx="4010527" cy="3417332"/>
            <a:chOff x="3810000" y="2667000"/>
            <a:chExt cx="4010527" cy="3417332"/>
          </a:xfrm>
        </p:grpSpPr>
        <p:pic>
          <p:nvPicPr>
            <p:cNvPr id="8" name="Picture 7" descr="TIKSt4.jpg"/>
            <p:cNvPicPr>
              <a:picLocks noChangeAspect="1"/>
            </p:cNvPicPr>
            <p:nvPr/>
          </p:nvPicPr>
          <p:blipFill>
            <a:blip r:embed="rId5" cstate="print"/>
            <a:stretch>
              <a:fillRect/>
            </a:stretch>
          </p:blipFill>
          <p:spPr>
            <a:xfrm>
              <a:off x="3810000" y="2667000"/>
              <a:ext cx="4010527" cy="3048000"/>
            </a:xfrm>
            <a:prstGeom prst="rect">
              <a:avLst/>
            </a:prstGeom>
          </p:spPr>
        </p:pic>
        <p:sp>
          <p:nvSpPr>
            <p:cNvPr id="9" name="TextBox 8"/>
            <p:cNvSpPr txBox="1"/>
            <p:nvPr/>
          </p:nvSpPr>
          <p:spPr>
            <a:xfrm>
              <a:off x="4964686" y="5715000"/>
              <a:ext cx="1712841" cy="369332"/>
            </a:xfrm>
            <a:prstGeom prst="rect">
              <a:avLst/>
            </a:prstGeom>
            <a:noFill/>
          </p:spPr>
          <p:txBody>
            <a:bodyPr wrap="none" rtlCol="0">
              <a:spAutoFit/>
            </a:bodyPr>
            <a:lstStyle/>
            <a:p>
              <a:r>
                <a:rPr lang="en-US" dirty="0" err="1" smtClean="0"/>
                <a:t>Yax</a:t>
              </a:r>
              <a:r>
                <a:rPr lang="en-US" dirty="0" smtClean="0"/>
                <a:t> </a:t>
              </a:r>
              <a:r>
                <a:rPr lang="en-US" dirty="0" err="1" smtClean="0"/>
                <a:t>Nuun</a:t>
              </a:r>
              <a:r>
                <a:rPr lang="en-US" dirty="0" smtClean="0"/>
                <a:t> </a:t>
              </a:r>
              <a:r>
                <a:rPr lang="en-US" dirty="0" err="1" smtClean="0"/>
                <a:t>Ayiin</a:t>
              </a:r>
              <a:r>
                <a:rPr lang="en-US" dirty="0" smtClean="0"/>
                <a:t> I</a:t>
              </a: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Tikal’s Expansionistic Strategy?</a:t>
            </a:r>
            <a:endParaRPr lang="en-US" dirty="0"/>
          </a:p>
        </p:txBody>
      </p:sp>
      <p:pic>
        <p:nvPicPr>
          <p:cNvPr id="24" name="Content Placeholder 23" descr="metate_150.jpg"/>
          <p:cNvPicPr>
            <a:picLocks noGrp="1" noChangeAspect="1"/>
          </p:cNvPicPr>
          <p:nvPr>
            <p:ph sz="half" idx="2"/>
          </p:nvPr>
        </p:nvPicPr>
        <p:blipFill>
          <a:blip r:embed="rId3" cstate="print"/>
          <a:srcRect b="36165"/>
          <a:stretch>
            <a:fillRect/>
          </a:stretch>
        </p:blipFill>
        <p:spPr>
          <a:xfrm>
            <a:off x="5257800" y="4648200"/>
            <a:ext cx="3733800" cy="1750523"/>
          </a:xfrm>
          <a:ln w="38100">
            <a:solidFill>
              <a:srgbClr val="00B050"/>
            </a:solidFill>
          </a:ln>
        </p:spPr>
      </p:pic>
      <p:pic>
        <p:nvPicPr>
          <p:cNvPr id="7" name="Content Placeholder 6" descr="TikalAllianceEC"/>
          <p:cNvPicPr>
            <a:picLocks noGrp="1" noChangeAspect="1" noChangeArrowheads="1"/>
          </p:cNvPicPr>
          <p:nvPr>
            <p:ph sz="half" idx="1"/>
          </p:nvPr>
        </p:nvPicPr>
        <p:blipFill>
          <a:blip r:embed="rId4" cstate="print"/>
          <a:srcRect/>
          <a:stretch>
            <a:fillRect/>
          </a:stretch>
        </p:blipFill>
        <p:spPr>
          <a:xfrm>
            <a:off x="152400" y="1725528"/>
            <a:ext cx="5029200" cy="4751472"/>
          </a:xfrm>
          <a:ln w="19050">
            <a:solidFill>
              <a:schemeClr val="bg1"/>
            </a:solidFill>
          </a:ln>
        </p:spPr>
      </p:pic>
      <p:sp>
        <p:nvSpPr>
          <p:cNvPr id="8" name="Oval 7"/>
          <p:cNvSpPr/>
          <p:nvPr/>
        </p:nvSpPr>
        <p:spPr>
          <a:xfrm>
            <a:off x="2819400" y="3429000"/>
            <a:ext cx="762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52400" y="2819400"/>
            <a:ext cx="3276600" cy="3505199"/>
            <a:chOff x="152400" y="2819400"/>
            <a:chExt cx="3276600" cy="3505199"/>
          </a:xfrm>
        </p:grpSpPr>
        <p:cxnSp>
          <p:nvCxnSpPr>
            <p:cNvPr id="10" name="Straight Arrow Connector 9"/>
            <p:cNvCxnSpPr>
              <a:stCxn id="8" idx="3"/>
            </p:cNvCxnSpPr>
            <p:nvPr/>
          </p:nvCxnSpPr>
          <p:spPr>
            <a:xfrm rot="16200000" flipH="1">
              <a:off x="2895600" y="3428999"/>
              <a:ext cx="163559" cy="2936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3"/>
            </p:cNvCxnSpPr>
            <p:nvPr/>
          </p:nvCxnSpPr>
          <p:spPr>
            <a:xfrm rot="16200000" flipH="1">
              <a:off x="3048000" y="3276599"/>
              <a:ext cx="11159" cy="4460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3"/>
            </p:cNvCxnSpPr>
            <p:nvPr/>
          </p:nvCxnSpPr>
          <p:spPr>
            <a:xfrm rot="5400000" flipH="1" flipV="1">
              <a:off x="2716258" y="3162300"/>
              <a:ext cx="446041" cy="2174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p:cNvCxnSpPr>
            <p:nvPr/>
          </p:nvCxnSpPr>
          <p:spPr>
            <a:xfrm rot="16200000" flipH="1">
              <a:off x="2857500" y="3467099"/>
              <a:ext cx="544559" cy="5984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3"/>
            </p:cNvCxnSpPr>
            <p:nvPr/>
          </p:nvCxnSpPr>
          <p:spPr>
            <a:xfrm rot="16200000" flipH="1">
              <a:off x="1714500" y="4610099"/>
              <a:ext cx="2830559" cy="5984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3"/>
            </p:cNvCxnSpPr>
            <p:nvPr/>
          </p:nvCxnSpPr>
          <p:spPr>
            <a:xfrm rot="5400000" flipH="1">
              <a:off x="1306559" y="1970042"/>
              <a:ext cx="369841" cy="26781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p:cNvCxnSpPr>
            <p:nvPr/>
          </p:nvCxnSpPr>
          <p:spPr>
            <a:xfrm rot="5400000" flipH="1" flipV="1">
              <a:off x="2716258" y="2933700"/>
              <a:ext cx="674641" cy="4460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276600" y="1752600"/>
            <a:ext cx="5750944" cy="2514600"/>
            <a:chOff x="3276600" y="1752600"/>
            <a:chExt cx="5750944" cy="2514600"/>
          </a:xfrm>
        </p:grpSpPr>
        <p:pic>
          <p:nvPicPr>
            <p:cNvPr id="25" name="Picture 24" descr="Rio_Hondo.jpg"/>
            <p:cNvPicPr>
              <a:picLocks noChangeAspect="1"/>
            </p:cNvPicPr>
            <p:nvPr/>
          </p:nvPicPr>
          <p:blipFill>
            <a:blip r:embed="rId5" cstate="print"/>
            <a:stretch>
              <a:fillRect/>
            </a:stretch>
          </p:blipFill>
          <p:spPr>
            <a:xfrm>
              <a:off x="5257800" y="1752600"/>
              <a:ext cx="3769744" cy="2514600"/>
            </a:xfrm>
            <a:prstGeom prst="rect">
              <a:avLst/>
            </a:prstGeom>
            <a:ln w="38100">
              <a:solidFill>
                <a:schemeClr val="accent1"/>
              </a:solidFill>
            </a:ln>
          </p:spPr>
        </p:pic>
        <p:sp>
          <p:nvSpPr>
            <p:cNvPr id="26" name="Oval 25"/>
            <p:cNvSpPr/>
            <p:nvPr/>
          </p:nvSpPr>
          <p:spPr>
            <a:xfrm>
              <a:off x="3276600" y="2667000"/>
              <a:ext cx="76200" cy="76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p:cNvSpPr/>
          <p:nvPr/>
        </p:nvSpPr>
        <p:spPr>
          <a:xfrm>
            <a:off x="3429000" y="40386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26" idx="7"/>
            <a:endCxn id="25" idx="1"/>
          </p:cNvCxnSpPr>
          <p:nvPr/>
        </p:nvCxnSpPr>
        <p:spPr>
          <a:xfrm rot="16200000" flipH="1">
            <a:off x="4133849" y="1885950"/>
            <a:ext cx="331741" cy="19161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8" idx="5"/>
            <a:endCxn id="24" idx="1"/>
          </p:cNvCxnSpPr>
          <p:nvPr/>
        </p:nvCxnSpPr>
        <p:spPr>
          <a:xfrm rot="16200000" flipH="1">
            <a:off x="3666010" y="3931671"/>
            <a:ext cx="1419821" cy="176375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Tikal?</a:t>
            </a:r>
            <a:endParaRPr lang="en-US" dirty="0"/>
          </a:p>
        </p:txBody>
      </p:sp>
      <p:pic>
        <p:nvPicPr>
          <p:cNvPr id="5" name="Content Placeholder 4" descr="C63-004-0035.jpg"/>
          <p:cNvPicPr>
            <a:picLocks noGrp="1" noChangeAspect="1"/>
          </p:cNvPicPr>
          <p:nvPr>
            <p:ph sz="half" idx="1"/>
          </p:nvPr>
        </p:nvPicPr>
        <p:blipFill>
          <a:blip r:embed="rId3" cstate="print"/>
          <a:stretch>
            <a:fillRect/>
          </a:stretch>
        </p:blipFill>
        <p:spPr>
          <a:xfrm>
            <a:off x="762000" y="2438400"/>
            <a:ext cx="3276600" cy="3260217"/>
          </a:xfrm>
        </p:spPr>
      </p:pic>
      <p:sp>
        <p:nvSpPr>
          <p:cNvPr id="4" name="Content Placeholder 3"/>
          <p:cNvSpPr>
            <a:spLocks noGrp="1"/>
          </p:cNvSpPr>
          <p:nvPr>
            <p:ph sz="half" idx="2"/>
          </p:nvPr>
        </p:nvSpPr>
        <p:spPr/>
        <p:txBody>
          <a:bodyPr/>
          <a:lstStyle/>
          <a:p>
            <a:r>
              <a:rPr lang="en-US" dirty="0" err="1" smtClean="0"/>
              <a:t>Yax</a:t>
            </a:r>
            <a:r>
              <a:rPr lang="en-US" dirty="0" smtClean="0"/>
              <a:t> </a:t>
            </a:r>
            <a:r>
              <a:rPr lang="en-US" dirty="0" err="1" smtClean="0"/>
              <a:t>Nuun</a:t>
            </a:r>
            <a:r>
              <a:rPr lang="en-US" dirty="0" smtClean="0"/>
              <a:t> </a:t>
            </a:r>
            <a:r>
              <a:rPr lang="en-US" dirty="0" err="1" smtClean="0"/>
              <a:t>Ahiin</a:t>
            </a:r>
            <a:r>
              <a:rPr lang="en-US" dirty="0" smtClean="0"/>
              <a:t> was not a charismatic ruler</a:t>
            </a:r>
          </a:p>
          <a:p>
            <a:endParaRPr lang="en-US" dirty="0" smtClean="0"/>
          </a:p>
          <a:p>
            <a:r>
              <a:rPr lang="en-US" dirty="0" smtClean="0"/>
              <a:t>Tikal was not geographically circumscribed</a:t>
            </a:r>
          </a:p>
          <a:p>
            <a:endParaRPr lang="en-US" dirty="0" smtClean="0"/>
          </a:p>
          <a:p>
            <a:r>
              <a:rPr lang="en-US" dirty="0" smtClean="0"/>
              <a:t>Tikal was not referenced as a </a:t>
            </a:r>
            <a:r>
              <a:rPr lang="en-US" i="1" dirty="0" err="1" smtClean="0"/>
              <a:t>tollan</a:t>
            </a:r>
            <a:endParaRPr lang="en-US" dirty="0"/>
          </a:p>
        </p:txBody>
      </p:sp>
      <p:grpSp>
        <p:nvGrpSpPr>
          <p:cNvPr id="8" name="Group 7"/>
          <p:cNvGrpSpPr/>
          <p:nvPr/>
        </p:nvGrpSpPr>
        <p:grpSpPr>
          <a:xfrm>
            <a:off x="381000" y="2667000"/>
            <a:ext cx="3964460" cy="3036332"/>
            <a:chOff x="381000" y="2667000"/>
            <a:chExt cx="3964460" cy="3036332"/>
          </a:xfrm>
        </p:grpSpPr>
        <p:pic>
          <p:nvPicPr>
            <p:cNvPr id="6" name="Content Placeholder 10" descr="CalakmulPyramid.JPG"/>
            <p:cNvPicPr>
              <a:picLocks noChangeAspect="1"/>
            </p:cNvPicPr>
            <p:nvPr/>
          </p:nvPicPr>
          <p:blipFill>
            <a:blip r:embed="rId4" cstate="print"/>
            <a:stretch>
              <a:fillRect/>
            </a:stretch>
          </p:blipFill>
          <p:spPr>
            <a:xfrm>
              <a:off x="381000" y="2667000"/>
              <a:ext cx="3964460" cy="2667000"/>
            </a:xfrm>
            <a:prstGeom prst="rect">
              <a:avLst/>
            </a:prstGeom>
          </p:spPr>
        </p:pic>
        <p:sp>
          <p:nvSpPr>
            <p:cNvPr id="7" name="TextBox 6"/>
            <p:cNvSpPr txBox="1"/>
            <p:nvPr/>
          </p:nvSpPr>
          <p:spPr>
            <a:xfrm>
              <a:off x="1311394" y="5334000"/>
              <a:ext cx="2193806" cy="369332"/>
            </a:xfrm>
            <a:prstGeom prst="rect">
              <a:avLst/>
            </a:prstGeom>
            <a:noFill/>
          </p:spPr>
          <p:txBody>
            <a:bodyPr wrap="none" rtlCol="0">
              <a:spAutoFit/>
            </a:bodyPr>
            <a:lstStyle/>
            <a:p>
              <a:r>
                <a:rPr lang="en-US" dirty="0" err="1" smtClean="0"/>
                <a:t>Calakmul</a:t>
              </a:r>
              <a:r>
                <a:rPr lang="en-US" dirty="0" smtClean="0"/>
                <a:t>, Campeche</a:t>
              </a:r>
              <a:endParaRPr lang="en-US" dirty="0"/>
            </a:p>
          </p:txBody>
        </p:sp>
      </p:grpSp>
      <p:grpSp>
        <p:nvGrpSpPr>
          <p:cNvPr id="23" name="Group 22"/>
          <p:cNvGrpSpPr/>
          <p:nvPr/>
        </p:nvGrpSpPr>
        <p:grpSpPr>
          <a:xfrm>
            <a:off x="381000" y="1676400"/>
            <a:ext cx="2362200" cy="5029200"/>
            <a:chOff x="381000" y="1676400"/>
            <a:chExt cx="2362200" cy="5029200"/>
          </a:xfrm>
        </p:grpSpPr>
        <p:pic>
          <p:nvPicPr>
            <p:cNvPr id="9" name="Content Placeholder 9" descr="TIK_TEMP01_LIN02.TIF"/>
            <p:cNvPicPr>
              <a:picLocks noChangeAspect="1"/>
            </p:cNvPicPr>
            <p:nvPr/>
          </p:nvPicPr>
          <p:blipFill>
            <a:blip r:embed="rId5" cstate="print"/>
            <a:srcRect t="7793" r="46128" b="6522"/>
            <a:stretch>
              <a:fillRect/>
            </a:stretch>
          </p:blipFill>
          <p:spPr>
            <a:xfrm>
              <a:off x="381000" y="1676400"/>
              <a:ext cx="1828800" cy="4557026"/>
            </a:xfrm>
            <a:prstGeom prst="rect">
              <a:avLst/>
            </a:prstGeom>
          </p:spPr>
        </p:pic>
        <p:sp>
          <p:nvSpPr>
            <p:cNvPr id="22" name="TextBox 21"/>
            <p:cNvSpPr txBox="1"/>
            <p:nvPr/>
          </p:nvSpPr>
          <p:spPr>
            <a:xfrm>
              <a:off x="410510" y="6336268"/>
              <a:ext cx="2332690" cy="369332"/>
            </a:xfrm>
            <a:prstGeom prst="rect">
              <a:avLst/>
            </a:prstGeom>
            <a:noFill/>
          </p:spPr>
          <p:txBody>
            <a:bodyPr wrap="none" rtlCol="0">
              <a:spAutoFit/>
            </a:bodyPr>
            <a:lstStyle/>
            <a:p>
              <a:r>
                <a:rPr lang="en-US" dirty="0" smtClean="0"/>
                <a:t>Tikal, Temple 1, </a:t>
              </a:r>
              <a:r>
                <a:rPr lang="en-US" dirty="0" err="1" smtClean="0"/>
                <a:t>Linel</a:t>
              </a:r>
              <a:r>
                <a:rPr lang="en-US" dirty="0" smtClean="0"/>
                <a:t> 2</a:t>
              </a:r>
              <a:endParaRPr lang="en-US" dirty="0"/>
            </a:p>
          </p:txBody>
        </p:sp>
      </p:grpSp>
      <p:grpSp>
        <p:nvGrpSpPr>
          <p:cNvPr id="21" name="Group 20"/>
          <p:cNvGrpSpPr/>
          <p:nvPr/>
        </p:nvGrpSpPr>
        <p:grpSpPr>
          <a:xfrm>
            <a:off x="1447800" y="4114800"/>
            <a:ext cx="2914650" cy="2209800"/>
            <a:chOff x="1447800" y="4114800"/>
            <a:chExt cx="2914650" cy="2209800"/>
          </a:xfrm>
        </p:grpSpPr>
        <p:sp>
          <p:nvSpPr>
            <p:cNvPr id="13" name="Rectangle 12"/>
            <p:cNvSpPr/>
            <p:nvPr/>
          </p:nvSpPr>
          <p:spPr>
            <a:xfrm>
              <a:off x="1447800" y="5943600"/>
              <a:ext cx="5334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IK_TEMP01_LIN02.TIF"/>
            <p:cNvPicPr>
              <a:picLocks noChangeAspect="1"/>
            </p:cNvPicPr>
            <p:nvPr/>
          </p:nvPicPr>
          <p:blipFill>
            <a:blip r:embed="rId6" cstate="print"/>
            <a:srcRect l="34333" t="88889" r="50000" b="6667"/>
            <a:stretch>
              <a:fillRect/>
            </a:stretch>
          </p:blipFill>
          <p:spPr>
            <a:xfrm>
              <a:off x="2438400" y="4114800"/>
              <a:ext cx="1924050" cy="855133"/>
            </a:xfrm>
            <a:prstGeom prst="rect">
              <a:avLst/>
            </a:prstGeom>
            <a:ln w="38100">
              <a:solidFill>
                <a:schemeClr val="tx1"/>
              </a:solidFill>
            </a:ln>
          </p:spPr>
        </p:pic>
        <p:cxnSp>
          <p:nvCxnSpPr>
            <p:cNvPr id="15" name="Straight Connector 14"/>
            <p:cNvCxnSpPr/>
            <p:nvPr/>
          </p:nvCxnSpPr>
          <p:spPr>
            <a:xfrm flipV="1">
              <a:off x="1981200" y="4953000"/>
              <a:ext cx="2362200" cy="990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47800" y="4953000"/>
              <a:ext cx="990600" cy="990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2000"/>
                                        <p:tgtEl>
                                          <p:spTgt spid="4">
                                            <p:txEl>
                                              <p:pRg st="4" end="4"/>
                                            </p:txEl>
                                          </p:spTgt>
                                        </p:tgtEl>
                                      </p:cBhvr>
                                    </p:animEffect>
                                  </p:childTnLst>
                                </p:cTn>
                              </p:par>
                              <p:par>
                                <p:cTn id="27" presetID="10" presetClass="exit" presetSubtype="0" fill="hold" nodeType="withEffect">
                                  <p:stCondLst>
                                    <p:cond delay="0"/>
                                  </p:stCondLst>
                                  <p:childTnLst>
                                    <p:animEffect transition="out" filter="fade">
                                      <p:cBhvr>
                                        <p:cTn id="28" dur="2000"/>
                                        <p:tgtEl>
                                          <p:spTgt spid="8"/>
                                        </p:tgtEl>
                                      </p:cBhvr>
                                    </p:animEffect>
                                    <p:set>
                                      <p:cBhvr>
                                        <p:cTn id="29" dur="1" fill="hold">
                                          <p:stCondLst>
                                            <p:cond delay="1999"/>
                                          </p:stCondLst>
                                        </p:cTn>
                                        <p:tgtEl>
                                          <p:spTgt spid="8"/>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Mesoamerica</a:t>
            </a:r>
            <a:endParaRPr lang="en-US" dirty="0"/>
          </a:p>
        </p:txBody>
      </p:sp>
      <p:pic>
        <p:nvPicPr>
          <p:cNvPr id="10" name="Content Placeholder 3" descr="TeotihuacanMap.jpg"/>
          <p:cNvPicPr>
            <a:picLocks noGrp="1" noChangeAspect="1"/>
          </p:cNvPicPr>
          <p:nvPr>
            <p:ph idx="1"/>
          </p:nvPr>
        </p:nvPicPr>
        <p:blipFill>
          <a:blip r:embed="rId3" cstate="print"/>
          <a:stretch>
            <a:fillRect/>
          </a:stretch>
        </p:blipFill>
        <p:spPr>
          <a:xfrm>
            <a:off x="3810000" y="1590783"/>
            <a:ext cx="1600200" cy="2233289"/>
          </a:xfrm>
        </p:spPr>
      </p:pic>
      <p:pic>
        <p:nvPicPr>
          <p:cNvPr id="14" name="Picture 13" descr="Carrascoetal2000.jpg"/>
          <p:cNvPicPr>
            <a:picLocks noChangeAspect="1"/>
          </p:cNvPicPr>
          <p:nvPr/>
        </p:nvPicPr>
        <p:blipFill>
          <a:blip r:embed="rId4" cstate="print"/>
          <a:stretch>
            <a:fillRect/>
          </a:stretch>
        </p:blipFill>
        <p:spPr>
          <a:xfrm>
            <a:off x="1524000" y="4419600"/>
            <a:ext cx="2286000" cy="2286000"/>
          </a:xfrm>
          <a:prstGeom prst="rect">
            <a:avLst/>
          </a:prstGeom>
        </p:spPr>
      </p:pic>
      <p:pic>
        <p:nvPicPr>
          <p:cNvPr id="15" name="Picture 14" descr="Smith&amp;Berdan2001.jpg"/>
          <p:cNvPicPr>
            <a:picLocks noChangeAspect="1"/>
          </p:cNvPicPr>
          <p:nvPr/>
        </p:nvPicPr>
        <p:blipFill>
          <a:blip r:embed="rId5" cstate="print"/>
          <a:stretch>
            <a:fillRect/>
          </a:stretch>
        </p:blipFill>
        <p:spPr>
          <a:xfrm>
            <a:off x="5181600" y="4419600"/>
            <a:ext cx="2286000" cy="2286000"/>
          </a:xfrm>
          <a:prstGeom prst="rect">
            <a:avLst/>
          </a:prstGeom>
        </p:spPr>
      </p:pic>
      <p:grpSp>
        <p:nvGrpSpPr>
          <p:cNvPr id="19" name="Group 18"/>
          <p:cNvGrpSpPr/>
          <p:nvPr/>
        </p:nvGrpSpPr>
        <p:grpSpPr>
          <a:xfrm>
            <a:off x="304800" y="1524000"/>
            <a:ext cx="2743200" cy="2579132"/>
            <a:chOff x="304800" y="1524000"/>
            <a:chExt cx="2743200" cy="2579132"/>
          </a:xfrm>
        </p:grpSpPr>
        <p:pic>
          <p:nvPicPr>
            <p:cNvPr id="11" name="Picture 10" descr="Lintel8.jpg"/>
            <p:cNvPicPr>
              <a:picLocks noChangeAspect="1"/>
            </p:cNvPicPr>
            <p:nvPr/>
          </p:nvPicPr>
          <p:blipFill>
            <a:blip r:embed="rId6" cstate="print"/>
            <a:stretch>
              <a:fillRect/>
            </a:stretch>
          </p:blipFill>
          <p:spPr>
            <a:xfrm>
              <a:off x="304800" y="1524000"/>
              <a:ext cx="2743200" cy="2286000"/>
            </a:xfrm>
            <a:prstGeom prst="rect">
              <a:avLst/>
            </a:prstGeom>
          </p:spPr>
        </p:pic>
        <p:sp>
          <p:nvSpPr>
            <p:cNvPr id="16" name="TextBox 15"/>
            <p:cNvSpPr txBox="1"/>
            <p:nvPr/>
          </p:nvSpPr>
          <p:spPr>
            <a:xfrm>
              <a:off x="914400" y="3733800"/>
              <a:ext cx="1520416" cy="369332"/>
            </a:xfrm>
            <a:prstGeom prst="rect">
              <a:avLst/>
            </a:prstGeom>
            <a:noFill/>
          </p:spPr>
          <p:txBody>
            <a:bodyPr wrap="none" rtlCol="0">
              <a:spAutoFit/>
            </a:bodyPr>
            <a:lstStyle/>
            <a:p>
              <a:r>
                <a:rPr lang="en-US" dirty="0" smtClean="0"/>
                <a:t>Maya Warfare</a:t>
              </a:r>
              <a:endParaRPr lang="en-US" dirty="0"/>
            </a:p>
          </p:txBody>
        </p:sp>
      </p:grpSp>
      <p:sp>
        <p:nvSpPr>
          <p:cNvPr id="17" name="TextBox 16"/>
          <p:cNvSpPr txBox="1"/>
          <p:nvPr/>
        </p:nvSpPr>
        <p:spPr>
          <a:xfrm>
            <a:off x="3505200" y="3810000"/>
            <a:ext cx="2332113" cy="369332"/>
          </a:xfrm>
          <a:prstGeom prst="rect">
            <a:avLst/>
          </a:prstGeom>
          <a:noFill/>
        </p:spPr>
        <p:txBody>
          <a:bodyPr wrap="none" rtlCol="0">
            <a:spAutoFit/>
          </a:bodyPr>
          <a:lstStyle/>
          <a:p>
            <a:r>
              <a:rPr lang="en-US" dirty="0" smtClean="0"/>
              <a:t>Teotihuacan Urbanism</a:t>
            </a:r>
            <a:endParaRPr lang="en-US" dirty="0"/>
          </a:p>
        </p:txBody>
      </p:sp>
      <p:grpSp>
        <p:nvGrpSpPr>
          <p:cNvPr id="20" name="Group 19"/>
          <p:cNvGrpSpPr/>
          <p:nvPr/>
        </p:nvGrpSpPr>
        <p:grpSpPr>
          <a:xfrm>
            <a:off x="6400800" y="1600200"/>
            <a:ext cx="2053767" cy="2579132"/>
            <a:chOff x="6400800" y="1600200"/>
            <a:chExt cx="2053767" cy="2579132"/>
          </a:xfrm>
        </p:grpSpPr>
        <p:pic>
          <p:nvPicPr>
            <p:cNvPr id="13" name="Picture 12" descr="olmec_celt.jpg"/>
            <p:cNvPicPr>
              <a:picLocks noChangeAspect="1"/>
            </p:cNvPicPr>
            <p:nvPr/>
          </p:nvPicPr>
          <p:blipFill>
            <a:blip r:embed="rId7" cstate="print"/>
            <a:srcRect l="9741" t="6383" r="12335" b="6383"/>
            <a:stretch>
              <a:fillRect/>
            </a:stretch>
          </p:blipFill>
          <p:spPr>
            <a:xfrm>
              <a:off x="6884020" y="1600200"/>
              <a:ext cx="862361" cy="2209800"/>
            </a:xfrm>
            <a:prstGeom prst="rect">
              <a:avLst/>
            </a:prstGeom>
          </p:spPr>
        </p:pic>
        <p:sp>
          <p:nvSpPr>
            <p:cNvPr id="18" name="TextBox 17"/>
            <p:cNvSpPr txBox="1"/>
            <p:nvPr/>
          </p:nvSpPr>
          <p:spPr>
            <a:xfrm>
              <a:off x="6400800" y="3810000"/>
              <a:ext cx="2053767" cy="369332"/>
            </a:xfrm>
            <a:prstGeom prst="rect">
              <a:avLst/>
            </a:prstGeom>
            <a:noFill/>
          </p:spPr>
          <p:txBody>
            <a:bodyPr wrap="none" rtlCol="0">
              <a:spAutoFit/>
            </a:bodyPr>
            <a:lstStyle/>
            <a:p>
              <a:r>
                <a:rPr lang="en-US" dirty="0" err="1" smtClean="0"/>
                <a:t>Olmec</a:t>
              </a:r>
              <a:r>
                <a:rPr lang="en-US" dirty="0" smtClean="0"/>
                <a:t> Iconography</a:t>
              </a: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Tula and Cholula</a:t>
            </a:r>
            <a:endParaRPr lang="en-US" dirty="0"/>
          </a:p>
        </p:txBody>
      </p:sp>
      <p:pic>
        <p:nvPicPr>
          <p:cNvPr id="6" name="Content Placeholder 5" descr="CholulaPyramid.jpg"/>
          <p:cNvPicPr>
            <a:picLocks noGrp="1" noChangeAspect="1"/>
          </p:cNvPicPr>
          <p:nvPr>
            <p:ph sz="half" idx="1"/>
          </p:nvPr>
        </p:nvPicPr>
        <p:blipFill>
          <a:blip r:embed="rId3" cstate="print"/>
          <a:srcRect b="27350"/>
          <a:stretch>
            <a:fillRect/>
          </a:stretch>
        </p:blipFill>
        <p:spPr>
          <a:xfrm>
            <a:off x="5105400" y="4572000"/>
            <a:ext cx="3560782" cy="1940169"/>
          </a:xfrm>
        </p:spPr>
      </p:pic>
      <p:pic>
        <p:nvPicPr>
          <p:cNvPr id="5" name="Content Placeholder 10" descr="HTCCholula.jpg"/>
          <p:cNvPicPr>
            <a:picLocks noGrp="1" noChangeAspect="1"/>
          </p:cNvPicPr>
          <p:nvPr>
            <p:ph sz="half" idx="2"/>
          </p:nvPr>
        </p:nvPicPr>
        <p:blipFill>
          <a:blip r:embed="rId4" cstate="print"/>
          <a:srcRect t="13538" r="6784" b="27387"/>
          <a:stretch>
            <a:fillRect/>
          </a:stretch>
        </p:blipFill>
        <p:spPr>
          <a:xfrm>
            <a:off x="5404104" y="1524000"/>
            <a:ext cx="2901696" cy="2590800"/>
          </a:xfrm>
        </p:spPr>
      </p:pic>
      <p:pic>
        <p:nvPicPr>
          <p:cNvPr id="7" name="Picture 6" descr="Tula_Tollan.jpg"/>
          <p:cNvPicPr>
            <a:picLocks noChangeAspect="1"/>
          </p:cNvPicPr>
          <p:nvPr/>
        </p:nvPicPr>
        <p:blipFill>
          <a:blip r:embed="rId5" cstate="print"/>
          <a:stretch>
            <a:fillRect/>
          </a:stretch>
        </p:blipFill>
        <p:spPr>
          <a:xfrm>
            <a:off x="152400" y="1524000"/>
            <a:ext cx="3798211" cy="2557462"/>
          </a:xfrm>
          <a:prstGeom prst="rect">
            <a:avLst/>
          </a:prstGeom>
        </p:spPr>
      </p:pic>
      <p:pic>
        <p:nvPicPr>
          <p:cNvPr id="8" name="Picture 7" descr="Tula.JPG"/>
          <p:cNvPicPr>
            <a:picLocks noChangeAspect="1"/>
          </p:cNvPicPr>
          <p:nvPr/>
        </p:nvPicPr>
        <p:blipFill>
          <a:blip r:embed="rId6" cstate="print"/>
          <a:stretch>
            <a:fillRect/>
          </a:stretch>
        </p:blipFill>
        <p:spPr>
          <a:xfrm>
            <a:off x="76200" y="4572000"/>
            <a:ext cx="4211735" cy="1905000"/>
          </a:xfrm>
          <a:prstGeom prst="rect">
            <a:avLst/>
          </a:prstGeom>
        </p:spPr>
      </p:pic>
      <p:sp>
        <p:nvSpPr>
          <p:cNvPr id="9" name="TextBox 8"/>
          <p:cNvSpPr txBox="1"/>
          <p:nvPr/>
        </p:nvSpPr>
        <p:spPr>
          <a:xfrm>
            <a:off x="1381609" y="4038600"/>
            <a:ext cx="1361591" cy="369332"/>
          </a:xfrm>
          <a:prstGeom prst="rect">
            <a:avLst/>
          </a:prstGeom>
          <a:noFill/>
        </p:spPr>
        <p:txBody>
          <a:bodyPr wrap="none" rtlCol="0">
            <a:spAutoFit/>
          </a:bodyPr>
          <a:lstStyle/>
          <a:p>
            <a:r>
              <a:rPr lang="en-US" dirty="0" smtClean="0"/>
              <a:t>Tovar Codex</a:t>
            </a:r>
            <a:endParaRPr lang="en-US" dirty="0"/>
          </a:p>
        </p:txBody>
      </p:sp>
      <p:sp>
        <p:nvSpPr>
          <p:cNvPr id="10" name="TextBox 9"/>
          <p:cNvSpPr txBox="1"/>
          <p:nvPr/>
        </p:nvSpPr>
        <p:spPr>
          <a:xfrm>
            <a:off x="1371600" y="6488668"/>
            <a:ext cx="1434752" cy="369332"/>
          </a:xfrm>
          <a:prstGeom prst="rect">
            <a:avLst/>
          </a:prstGeom>
          <a:noFill/>
        </p:spPr>
        <p:txBody>
          <a:bodyPr wrap="none" rtlCol="0">
            <a:spAutoFit/>
          </a:bodyPr>
          <a:lstStyle/>
          <a:p>
            <a:r>
              <a:rPr lang="en-US" dirty="0" smtClean="0"/>
              <a:t>Tula, Hidalgo</a:t>
            </a:r>
            <a:endParaRPr lang="en-US" dirty="0"/>
          </a:p>
        </p:txBody>
      </p:sp>
      <p:sp>
        <p:nvSpPr>
          <p:cNvPr id="11" name="TextBox 10"/>
          <p:cNvSpPr txBox="1"/>
          <p:nvPr/>
        </p:nvSpPr>
        <p:spPr>
          <a:xfrm>
            <a:off x="5455340" y="4114800"/>
            <a:ext cx="2850460" cy="369332"/>
          </a:xfrm>
          <a:prstGeom prst="rect">
            <a:avLst/>
          </a:prstGeom>
          <a:noFill/>
        </p:spPr>
        <p:txBody>
          <a:bodyPr wrap="none" rtlCol="0">
            <a:spAutoFit/>
          </a:bodyPr>
          <a:lstStyle/>
          <a:p>
            <a:r>
              <a:rPr lang="en-US" dirty="0" err="1" smtClean="0"/>
              <a:t>Historia</a:t>
            </a:r>
            <a:r>
              <a:rPr lang="en-US" dirty="0" smtClean="0"/>
              <a:t> </a:t>
            </a:r>
            <a:r>
              <a:rPr lang="en-US" dirty="0" err="1" smtClean="0"/>
              <a:t>Tolteca-Chichimeca</a:t>
            </a:r>
            <a:endParaRPr lang="en-US" dirty="0"/>
          </a:p>
        </p:txBody>
      </p:sp>
      <p:sp>
        <p:nvSpPr>
          <p:cNvPr id="12" name="TextBox 11"/>
          <p:cNvSpPr txBox="1"/>
          <p:nvPr/>
        </p:nvSpPr>
        <p:spPr>
          <a:xfrm>
            <a:off x="6096000" y="6488668"/>
            <a:ext cx="1672253" cy="369332"/>
          </a:xfrm>
          <a:prstGeom prst="rect">
            <a:avLst/>
          </a:prstGeom>
          <a:noFill/>
        </p:spPr>
        <p:txBody>
          <a:bodyPr wrap="none" rtlCol="0">
            <a:spAutoFit/>
          </a:bodyPr>
          <a:lstStyle/>
          <a:p>
            <a:r>
              <a:rPr lang="en-US" dirty="0" smtClean="0"/>
              <a:t>Cholula, Puebla</a:t>
            </a:r>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ztecValleyMexico.jpg"/>
          <p:cNvPicPr>
            <a:picLocks noGrp="1" noChangeAspect="1"/>
          </p:cNvPicPr>
          <p:nvPr>
            <p:ph sz="half" idx="1"/>
          </p:nvPr>
        </p:nvPicPr>
        <p:blipFill>
          <a:blip r:embed="rId3" cstate="print"/>
          <a:stretch>
            <a:fillRect/>
          </a:stretch>
        </p:blipFill>
        <p:spPr>
          <a:xfrm>
            <a:off x="533400" y="1600200"/>
            <a:ext cx="4118611" cy="5193804"/>
          </a:xfrm>
        </p:spPr>
      </p:pic>
      <p:sp>
        <p:nvSpPr>
          <p:cNvPr id="6" name="Content Placeholder 5"/>
          <p:cNvSpPr>
            <a:spLocks noGrp="1"/>
          </p:cNvSpPr>
          <p:nvPr>
            <p:ph sz="half" idx="2"/>
          </p:nvPr>
        </p:nvSpPr>
        <p:spPr>
          <a:xfrm>
            <a:off x="5464928" y="1615272"/>
            <a:ext cx="2970879" cy="5242727"/>
          </a:xfrm>
          <a:ln>
            <a:noFill/>
          </a:ln>
        </p:spPr>
        <p:txBody>
          <a:bodyPr>
            <a:normAutofit fontScale="85000" lnSpcReduction="20000"/>
          </a:bodyPr>
          <a:lstStyle/>
          <a:p>
            <a:r>
              <a:rPr lang="en-US" dirty="0" smtClean="0">
                <a:solidFill>
                  <a:srgbClr val="FF0000"/>
                </a:solidFill>
              </a:rPr>
              <a:t>Toltecs at </a:t>
            </a:r>
            <a:r>
              <a:rPr lang="en-US" dirty="0" err="1" smtClean="0">
                <a:solidFill>
                  <a:srgbClr val="FF0000"/>
                </a:solidFill>
              </a:rPr>
              <a:t>Colhuacan</a:t>
            </a:r>
            <a:r>
              <a:rPr lang="en-US" dirty="0" smtClean="0">
                <a:solidFill>
                  <a:srgbClr val="FF0000"/>
                </a:solidFill>
              </a:rPr>
              <a:t> and </a:t>
            </a:r>
            <a:r>
              <a:rPr lang="en-US" dirty="0" err="1" smtClean="0">
                <a:solidFill>
                  <a:srgbClr val="FF0000"/>
                </a:solidFill>
              </a:rPr>
              <a:t>Xico</a:t>
            </a:r>
            <a:endParaRPr lang="en-US" dirty="0" smtClean="0">
              <a:solidFill>
                <a:srgbClr val="FF0000"/>
              </a:solidFill>
            </a:endParaRPr>
          </a:p>
          <a:p>
            <a:pPr lvl="1"/>
            <a:r>
              <a:rPr lang="en-US" dirty="0" smtClean="0"/>
              <a:t>End of 12</a:t>
            </a:r>
            <a:r>
              <a:rPr lang="en-US" baseline="30000" dirty="0" smtClean="0"/>
              <a:t>th</a:t>
            </a:r>
            <a:r>
              <a:rPr lang="en-US" dirty="0" smtClean="0"/>
              <a:t> century</a:t>
            </a:r>
          </a:p>
          <a:p>
            <a:r>
              <a:rPr lang="en-US" dirty="0" err="1" smtClean="0">
                <a:solidFill>
                  <a:schemeClr val="accent1"/>
                </a:solidFill>
              </a:rPr>
              <a:t>Acolhua</a:t>
            </a:r>
            <a:r>
              <a:rPr lang="en-US" dirty="0" smtClean="0">
                <a:solidFill>
                  <a:schemeClr val="accent1"/>
                </a:solidFill>
              </a:rPr>
              <a:t> at </a:t>
            </a:r>
            <a:r>
              <a:rPr lang="en-US" dirty="0" err="1" smtClean="0">
                <a:solidFill>
                  <a:schemeClr val="accent1"/>
                </a:solidFill>
              </a:rPr>
              <a:t>Coatlinchan</a:t>
            </a:r>
            <a:endParaRPr lang="en-US" dirty="0" smtClean="0">
              <a:solidFill>
                <a:schemeClr val="accent1"/>
              </a:solidFill>
            </a:endParaRPr>
          </a:p>
          <a:p>
            <a:pPr lvl="1"/>
            <a:r>
              <a:rPr lang="en-US" dirty="0" smtClean="0"/>
              <a:t>AD 1160</a:t>
            </a:r>
          </a:p>
          <a:p>
            <a:r>
              <a:rPr lang="en-US" dirty="0" err="1" smtClean="0">
                <a:solidFill>
                  <a:srgbClr val="7030A0"/>
                </a:solidFill>
              </a:rPr>
              <a:t>Tepanecs</a:t>
            </a:r>
            <a:r>
              <a:rPr lang="en-US" dirty="0" smtClean="0">
                <a:solidFill>
                  <a:srgbClr val="7030A0"/>
                </a:solidFill>
              </a:rPr>
              <a:t> at </a:t>
            </a:r>
            <a:r>
              <a:rPr lang="en-US" dirty="0" err="1" smtClean="0">
                <a:solidFill>
                  <a:srgbClr val="7030A0"/>
                </a:solidFill>
              </a:rPr>
              <a:t>Atzcapotzalco</a:t>
            </a:r>
            <a:endParaRPr lang="en-US" dirty="0" smtClean="0">
              <a:solidFill>
                <a:srgbClr val="7030A0"/>
              </a:solidFill>
            </a:endParaRPr>
          </a:p>
          <a:p>
            <a:pPr lvl="1"/>
            <a:r>
              <a:rPr lang="en-US" dirty="0" smtClean="0"/>
              <a:t>AD 1230</a:t>
            </a:r>
          </a:p>
          <a:p>
            <a:r>
              <a:rPr lang="en-US" dirty="0" err="1" smtClean="0">
                <a:solidFill>
                  <a:srgbClr val="00B0F0"/>
                </a:solidFill>
              </a:rPr>
              <a:t>Xolotl</a:t>
            </a:r>
            <a:r>
              <a:rPr lang="en-US" dirty="0" smtClean="0">
                <a:solidFill>
                  <a:srgbClr val="00B0F0"/>
                </a:solidFill>
              </a:rPr>
              <a:t> and the </a:t>
            </a:r>
            <a:r>
              <a:rPr lang="en-US" dirty="0" err="1" smtClean="0">
                <a:solidFill>
                  <a:srgbClr val="00B0F0"/>
                </a:solidFill>
              </a:rPr>
              <a:t>Chichimeca</a:t>
            </a:r>
            <a:r>
              <a:rPr lang="en-US" dirty="0" smtClean="0">
                <a:solidFill>
                  <a:srgbClr val="00B0F0"/>
                </a:solidFill>
              </a:rPr>
              <a:t> at </a:t>
            </a:r>
            <a:r>
              <a:rPr lang="en-US" dirty="0" err="1" smtClean="0">
                <a:solidFill>
                  <a:srgbClr val="00B0F0"/>
                </a:solidFill>
              </a:rPr>
              <a:t>Tenayuca</a:t>
            </a:r>
            <a:endParaRPr lang="en-US" dirty="0" smtClean="0">
              <a:solidFill>
                <a:srgbClr val="00B0F0"/>
              </a:solidFill>
            </a:endParaRPr>
          </a:p>
          <a:p>
            <a:pPr lvl="1"/>
            <a:r>
              <a:rPr lang="en-US" dirty="0" smtClean="0"/>
              <a:t>AD 1244</a:t>
            </a:r>
          </a:p>
          <a:p>
            <a:r>
              <a:rPr lang="en-US" dirty="0" err="1" smtClean="0">
                <a:solidFill>
                  <a:srgbClr val="00B050"/>
                </a:solidFill>
              </a:rPr>
              <a:t>Otomi</a:t>
            </a:r>
            <a:r>
              <a:rPr lang="en-US" dirty="0" smtClean="0">
                <a:solidFill>
                  <a:srgbClr val="00B050"/>
                </a:solidFill>
              </a:rPr>
              <a:t> at </a:t>
            </a:r>
            <a:r>
              <a:rPr lang="en-US" dirty="0" err="1" smtClean="0">
                <a:solidFill>
                  <a:srgbClr val="00B050"/>
                </a:solidFill>
              </a:rPr>
              <a:t>Xaltocan</a:t>
            </a:r>
            <a:endParaRPr lang="en-US" dirty="0" smtClean="0">
              <a:solidFill>
                <a:srgbClr val="00B050"/>
              </a:solidFill>
            </a:endParaRPr>
          </a:p>
          <a:p>
            <a:pPr lvl="1"/>
            <a:r>
              <a:rPr lang="en-US" dirty="0" smtClean="0"/>
              <a:t>AD 1250</a:t>
            </a:r>
          </a:p>
          <a:p>
            <a:pPr lvl="1"/>
            <a:endParaRPr lang="en-US" dirty="0" smtClean="0"/>
          </a:p>
        </p:txBody>
      </p:sp>
      <p:sp>
        <p:nvSpPr>
          <p:cNvPr id="11" name="Oval 10"/>
          <p:cNvSpPr/>
          <p:nvPr/>
        </p:nvSpPr>
        <p:spPr>
          <a:xfrm>
            <a:off x="3276600" y="4262790"/>
            <a:ext cx="233010" cy="23301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671990" y="3729390"/>
            <a:ext cx="233010" cy="23301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95790" y="4038600"/>
            <a:ext cx="233010" cy="23301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57790" y="2662590"/>
            <a:ext cx="233010" cy="2330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066835" y="4876800"/>
            <a:ext cx="1137975" cy="690210"/>
            <a:chOff x="2066835" y="4876800"/>
            <a:chExt cx="1137975" cy="690210"/>
          </a:xfrm>
        </p:grpSpPr>
        <p:sp>
          <p:nvSpPr>
            <p:cNvPr id="10" name="Oval 9"/>
            <p:cNvSpPr/>
            <p:nvPr/>
          </p:nvSpPr>
          <p:spPr>
            <a:xfrm>
              <a:off x="2971800" y="5334000"/>
              <a:ext cx="233010" cy="233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66835" y="4876800"/>
              <a:ext cx="233010" cy="233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p:cNvSpPr>
            <a:spLocks noGrp="1"/>
          </p:cNvSpPr>
          <p:nvPr>
            <p:ph type="title"/>
          </p:nvPr>
        </p:nvSpPr>
        <p:spPr>
          <a:xfrm>
            <a:off x="457200" y="152400"/>
            <a:ext cx="8229600" cy="1251062"/>
          </a:xfrm>
        </p:spPr>
        <p:txBody>
          <a:bodyPr>
            <a:normAutofit fontScale="90000"/>
          </a:bodyPr>
          <a:lstStyle/>
          <a:p>
            <a:r>
              <a:rPr lang="en-US" dirty="0" err="1" smtClean="0"/>
              <a:t>Nahua</a:t>
            </a:r>
            <a:r>
              <a:rPr lang="en-US" dirty="0" smtClean="0"/>
              <a:t> City-States and the Aztec Empire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2000"/>
                                        <p:tgtEl>
                                          <p:spTgt spid="6">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2000"/>
                                        <p:tgtEl>
                                          <p:spTgt spid="6">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2000"/>
                                        <p:tgtEl>
                                          <p:spTgt spid="6">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2000"/>
                                        <p:tgtEl>
                                          <p:spTgt spid="6">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fade">
                                      <p:cBhvr>
                                        <p:cTn id="40" dur="2000"/>
                                        <p:tgtEl>
                                          <p:spTgt spid="6">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childTnLst>
                          </p:cTn>
                        </p:par>
                        <p:par>
                          <p:cTn id="44" fill="hold">
                            <p:stCondLst>
                              <p:cond delay="8000"/>
                            </p:stCondLst>
                            <p:childTnLst>
                              <p:par>
                                <p:cTn id="45" presetID="10" presetClass="entr" presetSubtype="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2000"/>
                                        <p:tgtEl>
                                          <p:spTgt spid="6">
                                            <p:txEl>
                                              <p:pRg st="8" end="8"/>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xEl>
                                              <p:pRg st="9" end="9"/>
                                            </p:txEl>
                                          </p:spTgt>
                                        </p:tgtEl>
                                        <p:attrNameLst>
                                          <p:attrName>style.visibility</p:attrName>
                                        </p:attrNameLst>
                                      </p:cBhvr>
                                      <p:to>
                                        <p:strVal val="visible"/>
                                      </p:to>
                                    </p:set>
                                    <p:animEffect transition="in" filter="fade">
                                      <p:cBhvr>
                                        <p:cTn id="50" dur="2000"/>
                                        <p:tgtEl>
                                          <p:spTgt spid="6">
                                            <p:txEl>
                                              <p:pRg st="9" end="9"/>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uiExpand="1" animBg="1"/>
      <p:bldP spid="14" grpId="0" uiExpand="1" animBg="1"/>
      <p:bldP spid="15" grpId="0" uiExpand="1"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Arrival of the Aztecs</a:t>
            </a:r>
            <a:endParaRPr lang="en-US" dirty="0"/>
          </a:p>
        </p:txBody>
      </p:sp>
      <p:pic>
        <p:nvPicPr>
          <p:cNvPr id="6" name="Content Placeholder 5" descr="templomayor.jpg"/>
          <p:cNvPicPr>
            <a:picLocks noGrp="1" noChangeAspect="1"/>
          </p:cNvPicPr>
          <p:nvPr>
            <p:ph sz="half" idx="2"/>
          </p:nvPr>
        </p:nvPicPr>
        <p:blipFill>
          <a:blip r:embed="rId3" cstate="print"/>
          <a:stretch>
            <a:fillRect/>
          </a:stretch>
        </p:blipFill>
        <p:spPr>
          <a:xfrm>
            <a:off x="4114800" y="2362200"/>
            <a:ext cx="4902144" cy="3200400"/>
          </a:xfrm>
        </p:spPr>
      </p:pic>
      <p:pic>
        <p:nvPicPr>
          <p:cNvPr id="5" name="Content Placeholder 4" descr="mendoza.jpg"/>
          <p:cNvPicPr>
            <a:picLocks noGrp="1" noChangeAspect="1"/>
          </p:cNvPicPr>
          <p:nvPr>
            <p:ph sz="half" idx="1"/>
          </p:nvPr>
        </p:nvPicPr>
        <p:blipFill>
          <a:blip r:embed="rId4" cstate="print"/>
          <a:stretch>
            <a:fillRect/>
          </a:stretch>
        </p:blipFill>
        <p:spPr>
          <a:xfrm>
            <a:off x="533400" y="1773238"/>
            <a:ext cx="3088808" cy="4624387"/>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Aztec’s Local Strategy</a:t>
            </a:r>
            <a:endParaRPr lang="en-US" dirty="0"/>
          </a:p>
        </p:txBody>
      </p:sp>
      <p:pic>
        <p:nvPicPr>
          <p:cNvPr id="6" name="Content Placeholder 5" descr="Acamapichtli.jpg"/>
          <p:cNvPicPr>
            <a:picLocks noGrp="1" noChangeAspect="1"/>
          </p:cNvPicPr>
          <p:nvPr>
            <p:ph sz="half" idx="2"/>
          </p:nvPr>
        </p:nvPicPr>
        <p:blipFill>
          <a:blip r:embed="rId3" cstate="print"/>
          <a:stretch>
            <a:fillRect/>
          </a:stretch>
        </p:blipFill>
        <p:spPr>
          <a:xfrm>
            <a:off x="4800600" y="2209800"/>
            <a:ext cx="4038600" cy="2838962"/>
          </a:xfrm>
        </p:spPr>
      </p:pic>
      <p:pic>
        <p:nvPicPr>
          <p:cNvPr id="5" name="Content Placeholder 4" descr="coatlinchan.jpg"/>
          <p:cNvPicPr>
            <a:picLocks noGrp="1" noChangeAspect="1"/>
          </p:cNvPicPr>
          <p:nvPr>
            <p:ph sz="half" idx="1"/>
          </p:nvPr>
        </p:nvPicPr>
        <p:blipFill>
          <a:blip r:embed="rId4" cstate="print"/>
          <a:srcRect l="7567" t="4167" r="3525" b="6250"/>
          <a:stretch>
            <a:fillRect/>
          </a:stretch>
        </p:blipFill>
        <p:spPr>
          <a:xfrm>
            <a:off x="533400" y="1905000"/>
            <a:ext cx="3733800" cy="3416029"/>
          </a:xfrm>
        </p:spPr>
      </p:pic>
      <p:sp>
        <p:nvSpPr>
          <p:cNvPr id="7" name="TextBox 6"/>
          <p:cNvSpPr txBox="1"/>
          <p:nvPr/>
        </p:nvSpPr>
        <p:spPr>
          <a:xfrm>
            <a:off x="1691424" y="5334000"/>
            <a:ext cx="1204176" cy="369332"/>
          </a:xfrm>
          <a:prstGeom prst="rect">
            <a:avLst/>
          </a:prstGeom>
          <a:noFill/>
        </p:spPr>
        <p:txBody>
          <a:bodyPr wrap="none" rtlCol="0">
            <a:spAutoFit/>
          </a:bodyPr>
          <a:lstStyle/>
          <a:p>
            <a:r>
              <a:rPr lang="en-US" dirty="0" err="1" smtClean="0"/>
              <a:t>Coatlichan</a:t>
            </a:r>
            <a:endParaRPr lang="en-US" dirty="0"/>
          </a:p>
        </p:txBody>
      </p:sp>
      <p:sp>
        <p:nvSpPr>
          <p:cNvPr id="8" name="TextBox 7"/>
          <p:cNvSpPr txBox="1"/>
          <p:nvPr/>
        </p:nvSpPr>
        <p:spPr>
          <a:xfrm>
            <a:off x="5181600" y="5029200"/>
            <a:ext cx="3419013" cy="369332"/>
          </a:xfrm>
          <a:prstGeom prst="rect">
            <a:avLst/>
          </a:prstGeom>
          <a:noFill/>
        </p:spPr>
        <p:txBody>
          <a:bodyPr wrap="none" rtlCol="0">
            <a:spAutoFit/>
          </a:bodyPr>
          <a:lstStyle/>
          <a:p>
            <a:r>
              <a:rPr lang="en-US" dirty="0" err="1" smtClean="0"/>
              <a:t>Acamapichtli</a:t>
            </a:r>
            <a:r>
              <a:rPr lang="en-US" dirty="0" smtClean="0"/>
              <a:t> – First Aztec </a:t>
            </a:r>
            <a:r>
              <a:rPr lang="en-US" i="1" dirty="0" err="1" smtClean="0"/>
              <a:t>tlatoani</a:t>
            </a:r>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an </a:t>
            </a:r>
            <a:r>
              <a:rPr lang="en-US" i="1" dirty="0" err="1" smtClean="0"/>
              <a:t>altepetl</a:t>
            </a:r>
            <a:r>
              <a:rPr lang="en-US" dirty="0" smtClean="0"/>
              <a:t> become a </a:t>
            </a:r>
            <a:r>
              <a:rPr lang="en-US" i="1" dirty="0" err="1" smtClean="0"/>
              <a:t>tollan</a:t>
            </a:r>
            <a:r>
              <a:rPr lang="en-US" dirty="0" smtClean="0"/>
              <a:t>?</a:t>
            </a:r>
            <a:endParaRPr lang="en-US" dirty="0"/>
          </a:p>
        </p:txBody>
      </p:sp>
      <p:pic>
        <p:nvPicPr>
          <p:cNvPr id="6" name="Content Placeholder 5" descr="Tlacaelel.jpg"/>
          <p:cNvPicPr>
            <a:picLocks noGrp="1" noChangeAspect="1"/>
          </p:cNvPicPr>
          <p:nvPr>
            <p:ph sz="half" idx="1"/>
          </p:nvPr>
        </p:nvPicPr>
        <p:blipFill>
          <a:blip r:embed="rId3" cstate="print"/>
          <a:stretch>
            <a:fillRect/>
          </a:stretch>
        </p:blipFill>
        <p:spPr>
          <a:xfrm>
            <a:off x="4953000" y="1752600"/>
            <a:ext cx="3276600" cy="3293065"/>
          </a:xfrm>
        </p:spPr>
      </p:pic>
      <p:pic>
        <p:nvPicPr>
          <p:cNvPr id="5" name="Content Placeholder 4" descr="itzcoatl_mendoza.jpg"/>
          <p:cNvPicPr>
            <a:picLocks noGrp="1" noChangeAspect="1"/>
          </p:cNvPicPr>
          <p:nvPr>
            <p:ph sz="half" idx="2"/>
          </p:nvPr>
        </p:nvPicPr>
        <p:blipFill>
          <a:blip r:embed="rId4" cstate="print"/>
          <a:stretch>
            <a:fillRect/>
          </a:stretch>
        </p:blipFill>
        <p:spPr>
          <a:xfrm>
            <a:off x="304800" y="1676400"/>
            <a:ext cx="3641869" cy="4624387"/>
          </a:xfrm>
        </p:spPr>
      </p:pic>
      <p:sp>
        <p:nvSpPr>
          <p:cNvPr id="7" name="TextBox 6"/>
          <p:cNvSpPr txBox="1"/>
          <p:nvPr/>
        </p:nvSpPr>
        <p:spPr>
          <a:xfrm>
            <a:off x="5410200" y="5029200"/>
            <a:ext cx="2735108" cy="369332"/>
          </a:xfrm>
          <a:prstGeom prst="rect">
            <a:avLst/>
          </a:prstGeom>
          <a:noFill/>
        </p:spPr>
        <p:txBody>
          <a:bodyPr wrap="none" rtlCol="0">
            <a:spAutoFit/>
          </a:bodyPr>
          <a:lstStyle/>
          <a:p>
            <a:r>
              <a:rPr lang="en-US" dirty="0" err="1" smtClean="0"/>
              <a:t>Tlacaelel</a:t>
            </a:r>
            <a:r>
              <a:rPr lang="en-US" dirty="0" smtClean="0"/>
              <a:t>, Codex </a:t>
            </a:r>
            <a:r>
              <a:rPr lang="en-US" dirty="0" err="1" smtClean="0"/>
              <a:t>Azcatitlan</a:t>
            </a:r>
            <a:endParaRPr lang="en-US" dirty="0"/>
          </a:p>
        </p:txBody>
      </p:sp>
      <p:sp>
        <p:nvSpPr>
          <p:cNvPr id="8" name="TextBox 7"/>
          <p:cNvSpPr txBox="1"/>
          <p:nvPr/>
        </p:nvSpPr>
        <p:spPr>
          <a:xfrm>
            <a:off x="250294" y="6324600"/>
            <a:ext cx="3712106" cy="369332"/>
          </a:xfrm>
          <a:prstGeom prst="rect">
            <a:avLst/>
          </a:prstGeom>
          <a:noFill/>
        </p:spPr>
        <p:txBody>
          <a:bodyPr wrap="none" rtlCol="0">
            <a:spAutoFit/>
          </a:bodyPr>
          <a:lstStyle/>
          <a:p>
            <a:r>
              <a:rPr lang="en-US" dirty="0" err="1" smtClean="0"/>
              <a:t>Itzcoatl’s</a:t>
            </a:r>
            <a:r>
              <a:rPr lang="en-US" dirty="0" smtClean="0"/>
              <a:t> Conquests, Codex Mendoza</a:t>
            </a:r>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Aztec’s Expansionistic Strategy</a:t>
            </a:r>
            <a:endParaRPr lang="en-US" dirty="0"/>
          </a:p>
        </p:txBody>
      </p:sp>
      <p:pic>
        <p:nvPicPr>
          <p:cNvPr id="5" name="Content Placeholder 4" descr="AztecExpansion.png"/>
          <p:cNvPicPr>
            <a:picLocks noGrp="1" noChangeAspect="1"/>
          </p:cNvPicPr>
          <p:nvPr>
            <p:ph sz="half" idx="1"/>
          </p:nvPr>
        </p:nvPicPr>
        <p:blipFill>
          <a:blip r:embed="rId3" cstate="print"/>
          <a:srcRect l="4000" t="5157" r="7000"/>
          <a:stretch>
            <a:fillRect/>
          </a:stretch>
        </p:blipFill>
        <p:spPr>
          <a:xfrm>
            <a:off x="0" y="1524000"/>
            <a:ext cx="5258702" cy="3124200"/>
          </a:xfrm>
          <a:prstGeom prst="rect">
            <a:avLst/>
          </a:prstGeom>
        </p:spPr>
      </p:pic>
      <p:pic>
        <p:nvPicPr>
          <p:cNvPr id="6" name="Content Placeholder 5" descr="TripleAlliance.jpg"/>
          <p:cNvPicPr>
            <a:picLocks noGrp="1" noChangeAspect="1"/>
          </p:cNvPicPr>
          <p:nvPr>
            <p:ph sz="half" idx="2"/>
          </p:nvPr>
        </p:nvPicPr>
        <p:blipFill>
          <a:blip r:embed="rId4" cstate="print"/>
          <a:stretch>
            <a:fillRect/>
          </a:stretch>
        </p:blipFill>
        <p:spPr>
          <a:xfrm>
            <a:off x="4719199" y="3429000"/>
            <a:ext cx="4424801" cy="2971800"/>
          </a:xfrm>
          <a:prstGeom prst="rect">
            <a:avLst/>
          </a:prstGeom>
        </p:spPr>
      </p:pic>
      <p:sp>
        <p:nvSpPr>
          <p:cNvPr id="7" name="TextBox 6"/>
          <p:cNvSpPr txBox="1"/>
          <p:nvPr/>
        </p:nvSpPr>
        <p:spPr>
          <a:xfrm>
            <a:off x="3886200" y="6477000"/>
            <a:ext cx="5320431" cy="369332"/>
          </a:xfrm>
          <a:prstGeom prst="rect">
            <a:avLst/>
          </a:prstGeom>
          <a:noFill/>
        </p:spPr>
        <p:txBody>
          <a:bodyPr wrap="none" rtlCol="0">
            <a:spAutoFit/>
          </a:bodyPr>
          <a:lstStyle/>
          <a:p>
            <a:r>
              <a:rPr lang="en-US" dirty="0" smtClean="0"/>
              <a:t>Aztec Triple Alliance – </a:t>
            </a:r>
            <a:r>
              <a:rPr lang="en-US" dirty="0" err="1" smtClean="0"/>
              <a:t>Texcoco</a:t>
            </a:r>
            <a:r>
              <a:rPr lang="en-US" dirty="0" smtClean="0"/>
              <a:t>, Tenochtitlan, </a:t>
            </a:r>
            <a:r>
              <a:rPr lang="en-US" dirty="0" err="1" smtClean="0"/>
              <a:t>Tlacopan</a:t>
            </a:r>
            <a:endParaRPr lang="en-US" dirty="0"/>
          </a:p>
        </p:txBody>
      </p:sp>
      <p:sp>
        <p:nvSpPr>
          <p:cNvPr id="8" name="TextBox 7"/>
          <p:cNvSpPr txBox="1"/>
          <p:nvPr/>
        </p:nvSpPr>
        <p:spPr>
          <a:xfrm>
            <a:off x="457200" y="4648200"/>
            <a:ext cx="4042325" cy="369332"/>
          </a:xfrm>
          <a:prstGeom prst="rect">
            <a:avLst/>
          </a:prstGeom>
          <a:noFill/>
        </p:spPr>
        <p:txBody>
          <a:bodyPr wrap="none" rtlCol="0">
            <a:spAutoFit/>
          </a:bodyPr>
          <a:lstStyle/>
          <a:p>
            <a:r>
              <a:rPr lang="en-US" dirty="0" smtClean="0"/>
              <a:t>Temporal Expansion of the Aztec Empire</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Tenochtitlan as </a:t>
            </a:r>
            <a:r>
              <a:rPr lang="en-US" i="1" dirty="0" err="1" smtClean="0"/>
              <a:t>tollan</a:t>
            </a:r>
            <a:endParaRPr lang="en-US" dirty="0"/>
          </a:p>
        </p:txBody>
      </p:sp>
      <p:pic>
        <p:nvPicPr>
          <p:cNvPr id="9" name="Content Placeholder 8" descr="Codex_Sierra_18.jpg"/>
          <p:cNvPicPr>
            <a:picLocks noGrp="1" noChangeAspect="1"/>
          </p:cNvPicPr>
          <p:nvPr>
            <p:ph sz="half" idx="1"/>
          </p:nvPr>
        </p:nvPicPr>
        <p:blipFill>
          <a:blip r:embed="rId3" cstate="print"/>
          <a:stretch>
            <a:fillRect/>
          </a:stretch>
        </p:blipFill>
        <p:spPr>
          <a:xfrm>
            <a:off x="304800" y="1624013"/>
            <a:ext cx="3279707" cy="4624387"/>
          </a:xfrm>
        </p:spPr>
      </p:pic>
      <p:pic>
        <p:nvPicPr>
          <p:cNvPr id="12" name="Content Placeholder 11" descr="IMG_1233.jpg"/>
          <p:cNvPicPr>
            <a:picLocks noGrp="1" noChangeAspect="1"/>
          </p:cNvPicPr>
          <p:nvPr>
            <p:ph sz="half" idx="2"/>
          </p:nvPr>
        </p:nvPicPr>
        <p:blipFill>
          <a:blip r:embed="rId4" cstate="print"/>
          <a:stretch>
            <a:fillRect/>
          </a:stretch>
        </p:blipFill>
        <p:spPr>
          <a:xfrm>
            <a:off x="4029397" y="1752600"/>
            <a:ext cx="4673600" cy="3505200"/>
          </a:xfrm>
        </p:spPr>
      </p:pic>
      <p:sp>
        <p:nvSpPr>
          <p:cNvPr id="10" name="Rectangle 9"/>
          <p:cNvSpPr/>
          <p:nvPr/>
        </p:nvSpPr>
        <p:spPr>
          <a:xfrm>
            <a:off x="533400" y="3124200"/>
            <a:ext cx="9144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0877" y="6248400"/>
            <a:ext cx="2121863" cy="369332"/>
          </a:xfrm>
          <a:prstGeom prst="rect">
            <a:avLst/>
          </a:prstGeom>
          <a:noFill/>
        </p:spPr>
        <p:txBody>
          <a:bodyPr wrap="none" rtlCol="0">
            <a:spAutoFit/>
          </a:bodyPr>
          <a:lstStyle/>
          <a:p>
            <a:r>
              <a:rPr lang="en-US" dirty="0" smtClean="0"/>
              <a:t>Codex Sierra (Aztec)</a:t>
            </a:r>
            <a:endParaRPr lang="en-US" dirty="0"/>
          </a:p>
        </p:txBody>
      </p:sp>
      <p:sp>
        <p:nvSpPr>
          <p:cNvPr id="13" name="TextBox 12"/>
          <p:cNvSpPr txBox="1"/>
          <p:nvPr/>
        </p:nvSpPr>
        <p:spPr>
          <a:xfrm>
            <a:off x="4279877" y="5257800"/>
            <a:ext cx="4178323" cy="369332"/>
          </a:xfrm>
          <a:prstGeom prst="rect">
            <a:avLst/>
          </a:prstGeom>
          <a:noFill/>
        </p:spPr>
        <p:txBody>
          <a:bodyPr wrap="none" rtlCol="0">
            <a:spAutoFit/>
          </a:bodyPr>
          <a:lstStyle/>
          <a:p>
            <a:r>
              <a:rPr lang="en-US" dirty="0" smtClean="0"/>
              <a:t>Aztec </a:t>
            </a:r>
            <a:r>
              <a:rPr lang="en-US" i="1" dirty="0" err="1" smtClean="0"/>
              <a:t>talud-tablero</a:t>
            </a:r>
            <a:r>
              <a:rPr lang="en-US" dirty="0" smtClean="0"/>
              <a:t> at </a:t>
            </a:r>
            <a:r>
              <a:rPr lang="en-US" dirty="0" err="1" smtClean="0"/>
              <a:t>Iximche</a:t>
            </a:r>
            <a:r>
              <a:rPr lang="en-US" dirty="0" smtClean="0"/>
              <a:t>, Guatemala</a:t>
            </a:r>
            <a:endParaRPr lang="en-US" i="1"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Spanish Conquest</a:t>
            </a:r>
            <a:endParaRPr lang="en-US" dirty="0"/>
          </a:p>
        </p:txBody>
      </p:sp>
      <p:pic>
        <p:nvPicPr>
          <p:cNvPr id="5" name="Content Placeholder 4" descr="templo-mayor.jpg"/>
          <p:cNvPicPr>
            <a:picLocks noGrp="1" noChangeAspect="1"/>
          </p:cNvPicPr>
          <p:nvPr>
            <p:ph sz="half" idx="1"/>
          </p:nvPr>
        </p:nvPicPr>
        <p:blipFill>
          <a:blip r:embed="rId3" cstate="print"/>
          <a:stretch>
            <a:fillRect/>
          </a:stretch>
        </p:blipFill>
        <p:spPr>
          <a:xfrm>
            <a:off x="4221218" y="1752600"/>
            <a:ext cx="4617982" cy="2819400"/>
          </a:xfrm>
        </p:spPr>
      </p:pic>
      <p:pic>
        <p:nvPicPr>
          <p:cNvPr id="6" name="Content Placeholder 5" descr="tlaxcalans.jpg"/>
          <p:cNvPicPr>
            <a:picLocks noGrp="1" noChangeAspect="1"/>
          </p:cNvPicPr>
          <p:nvPr>
            <p:ph sz="half" idx="2"/>
          </p:nvPr>
        </p:nvPicPr>
        <p:blipFill>
          <a:blip r:embed="rId4" cstate="print"/>
          <a:stretch>
            <a:fillRect/>
          </a:stretch>
        </p:blipFill>
        <p:spPr>
          <a:xfrm>
            <a:off x="288335" y="1641774"/>
            <a:ext cx="3674065" cy="4530426"/>
          </a:xfrm>
        </p:spPr>
      </p:pic>
      <p:sp>
        <p:nvSpPr>
          <p:cNvPr id="7" name="TextBox 6"/>
          <p:cNvSpPr txBox="1"/>
          <p:nvPr/>
        </p:nvSpPr>
        <p:spPr>
          <a:xfrm>
            <a:off x="457200" y="6172200"/>
            <a:ext cx="3251468" cy="369332"/>
          </a:xfrm>
          <a:prstGeom prst="rect">
            <a:avLst/>
          </a:prstGeom>
          <a:noFill/>
        </p:spPr>
        <p:txBody>
          <a:bodyPr wrap="none" rtlCol="0">
            <a:spAutoFit/>
          </a:bodyPr>
          <a:lstStyle/>
          <a:p>
            <a:r>
              <a:rPr lang="en-US" dirty="0" smtClean="0"/>
              <a:t>Cortes is aided by the </a:t>
            </a:r>
            <a:r>
              <a:rPr lang="en-US" dirty="0" err="1" smtClean="0"/>
              <a:t>Tlaxcalans</a:t>
            </a:r>
            <a:endParaRPr lang="en-US" dirty="0"/>
          </a:p>
        </p:txBody>
      </p:sp>
      <p:sp>
        <p:nvSpPr>
          <p:cNvPr id="8" name="TextBox 7"/>
          <p:cNvSpPr txBox="1"/>
          <p:nvPr/>
        </p:nvSpPr>
        <p:spPr>
          <a:xfrm>
            <a:off x="4530034" y="4572000"/>
            <a:ext cx="4004366" cy="369332"/>
          </a:xfrm>
          <a:prstGeom prst="rect">
            <a:avLst/>
          </a:prstGeom>
          <a:noFill/>
        </p:spPr>
        <p:txBody>
          <a:bodyPr wrap="none" rtlCol="0">
            <a:spAutoFit/>
          </a:bodyPr>
          <a:lstStyle/>
          <a:p>
            <a:r>
              <a:rPr lang="en-US" dirty="0" smtClean="0"/>
              <a:t>Ruins of the </a:t>
            </a:r>
            <a:r>
              <a:rPr lang="en-US" dirty="0" err="1" smtClean="0"/>
              <a:t>Templo</a:t>
            </a:r>
            <a:r>
              <a:rPr lang="en-US" dirty="0" smtClean="0"/>
              <a:t> Mayor, Tenochtitlan</a:t>
            </a:r>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SLMonument4b.jpg"/>
          <p:cNvPicPr>
            <a:picLocks noChangeAspect="1"/>
          </p:cNvPicPr>
          <p:nvPr/>
        </p:nvPicPr>
        <p:blipFill>
          <a:blip r:embed="rId3" cstate="print"/>
          <a:srcRect/>
          <a:stretch>
            <a:fillRect/>
          </a:stretch>
        </p:blipFill>
        <p:spPr>
          <a:xfrm>
            <a:off x="2667000" y="1574550"/>
            <a:ext cx="3429000" cy="5054850"/>
          </a:xfrm>
          <a:prstGeom prst="rect">
            <a:avLst/>
          </a:prstGeom>
        </p:spPr>
      </p:pic>
      <p:sp>
        <p:nvSpPr>
          <p:cNvPr id="2" name="Title 1"/>
          <p:cNvSpPr>
            <a:spLocks noGrp="1"/>
          </p:cNvSpPr>
          <p:nvPr>
            <p:ph type="title"/>
          </p:nvPr>
        </p:nvSpPr>
        <p:spPr/>
        <p:txBody>
          <a:bodyPr>
            <a:normAutofit fontScale="90000"/>
          </a:bodyPr>
          <a:lstStyle/>
          <a:p>
            <a:r>
              <a:rPr lang="en-US" dirty="0" smtClean="0"/>
              <a:t>Conclusions: Origins of Strategies of Governance in Mesoamerica</a:t>
            </a:r>
            <a:endParaRPr lang="en-US" dirty="0"/>
          </a:p>
        </p:txBody>
      </p:sp>
      <p:pic>
        <p:nvPicPr>
          <p:cNvPr id="5" name="Content Placeholder 4" descr="SLMap.jpg"/>
          <p:cNvPicPr>
            <a:picLocks noGrp="1" noChangeAspect="1"/>
          </p:cNvPicPr>
          <p:nvPr>
            <p:ph sz="half" idx="1"/>
          </p:nvPr>
        </p:nvPicPr>
        <p:blipFill>
          <a:blip r:embed="rId4" cstate="print"/>
          <a:srcRect/>
          <a:stretch>
            <a:fillRect/>
          </a:stretch>
        </p:blipFill>
        <p:spPr>
          <a:xfrm>
            <a:off x="533400" y="1524001"/>
            <a:ext cx="2895600" cy="4778594"/>
          </a:xfrm>
        </p:spPr>
      </p:pic>
      <p:pic>
        <p:nvPicPr>
          <p:cNvPr id="6" name="Content Placeholder 5" descr="SLRegion.jpg"/>
          <p:cNvPicPr>
            <a:picLocks noGrp="1" noChangeAspect="1"/>
          </p:cNvPicPr>
          <p:nvPr>
            <p:ph sz="half" idx="2"/>
          </p:nvPr>
        </p:nvPicPr>
        <p:blipFill>
          <a:blip r:embed="rId5" cstate="print"/>
          <a:srcRect/>
          <a:stretch>
            <a:fillRect/>
          </a:stretch>
        </p:blipFill>
        <p:spPr>
          <a:xfrm>
            <a:off x="3505201" y="1594350"/>
            <a:ext cx="5638800" cy="3968250"/>
          </a:xfrm>
        </p:spPr>
      </p:pic>
      <p:sp>
        <p:nvSpPr>
          <p:cNvPr id="8" name="TextBox 7"/>
          <p:cNvSpPr txBox="1"/>
          <p:nvPr/>
        </p:nvSpPr>
        <p:spPr>
          <a:xfrm>
            <a:off x="244106" y="6324600"/>
            <a:ext cx="3015569" cy="369332"/>
          </a:xfrm>
          <a:prstGeom prst="rect">
            <a:avLst/>
          </a:prstGeom>
          <a:noFill/>
        </p:spPr>
        <p:txBody>
          <a:bodyPr wrap="none" rtlCol="0">
            <a:spAutoFit/>
          </a:bodyPr>
          <a:lstStyle/>
          <a:p>
            <a:r>
              <a:rPr lang="en-US" dirty="0" smtClean="0"/>
              <a:t>Map of San Lorenzo, Veracruz</a:t>
            </a:r>
            <a:endParaRPr lang="en-US" dirty="0"/>
          </a:p>
        </p:txBody>
      </p:sp>
      <p:sp>
        <p:nvSpPr>
          <p:cNvPr id="9" name="TextBox 8"/>
          <p:cNvSpPr txBox="1"/>
          <p:nvPr/>
        </p:nvSpPr>
        <p:spPr>
          <a:xfrm>
            <a:off x="4648200" y="5562600"/>
            <a:ext cx="3213957" cy="646331"/>
          </a:xfrm>
          <a:prstGeom prst="rect">
            <a:avLst/>
          </a:prstGeom>
          <a:noFill/>
        </p:spPr>
        <p:txBody>
          <a:bodyPr wrap="none" rtlCol="0">
            <a:spAutoFit/>
          </a:bodyPr>
          <a:lstStyle/>
          <a:p>
            <a:pPr algn="ctr"/>
            <a:r>
              <a:rPr lang="en-US" dirty="0" smtClean="0"/>
              <a:t>Map showing sites consolidated</a:t>
            </a:r>
          </a:p>
          <a:p>
            <a:pPr algn="ctr"/>
            <a:r>
              <a:rPr lang="en-US" dirty="0" smtClean="0"/>
              <a:t>by San Lorenzo’s Local Strategy</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xit" presetSubtype="0" fill="hold" nodeType="with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 </a:t>
            </a:r>
            <a:r>
              <a:rPr lang="en-US" dirty="0" err="1" smtClean="0"/>
              <a:t>Venta’s</a:t>
            </a:r>
            <a:r>
              <a:rPr lang="en-US" dirty="0" smtClean="0"/>
              <a:t> Expansionistic Strategy</a:t>
            </a:r>
            <a:endParaRPr lang="en-US" dirty="0"/>
          </a:p>
        </p:txBody>
      </p:sp>
      <p:pic>
        <p:nvPicPr>
          <p:cNvPr id="6" name="Content Placeholder 5" descr="LaVentaMonument.jpg"/>
          <p:cNvPicPr>
            <a:picLocks noGrp="1" noChangeAspect="1"/>
          </p:cNvPicPr>
          <p:nvPr>
            <p:ph sz="half" idx="2"/>
          </p:nvPr>
        </p:nvPicPr>
        <p:blipFill>
          <a:blip r:embed="rId3" cstate="print"/>
          <a:stretch>
            <a:fillRect/>
          </a:stretch>
        </p:blipFill>
        <p:spPr>
          <a:xfrm>
            <a:off x="4953000" y="1600200"/>
            <a:ext cx="4038600" cy="3226147"/>
          </a:xfrm>
        </p:spPr>
      </p:pic>
      <p:pic>
        <p:nvPicPr>
          <p:cNvPr id="5" name="Content Placeholder 4" descr="OlmecExchange.jpg"/>
          <p:cNvPicPr>
            <a:picLocks noGrp="1" noChangeAspect="1"/>
          </p:cNvPicPr>
          <p:nvPr>
            <p:ph sz="half" idx="1"/>
          </p:nvPr>
        </p:nvPicPr>
        <p:blipFill>
          <a:blip r:embed="rId4" cstate="print"/>
          <a:srcRect/>
          <a:stretch>
            <a:fillRect/>
          </a:stretch>
        </p:blipFill>
        <p:spPr>
          <a:xfrm>
            <a:off x="76200" y="1550289"/>
            <a:ext cx="4800600" cy="3555111"/>
          </a:xfrm>
        </p:spPr>
      </p:pic>
      <p:sp>
        <p:nvSpPr>
          <p:cNvPr id="7" name="TextBox 6"/>
          <p:cNvSpPr txBox="1"/>
          <p:nvPr/>
        </p:nvSpPr>
        <p:spPr>
          <a:xfrm>
            <a:off x="5699317" y="4872335"/>
            <a:ext cx="2606483" cy="369332"/>
          </a:xfrm>
          <a:prstGeom prst="rect">
            <a:avLst/>
          </a:prstGeom>
          <a:noFill/>
        </p:spPr>
        <p:txBody>
          <a:bodyPr wrap="none" rtlCol="0">
            <a:spAutoFit/>
          </a:bodyPr>
          <a:lstStyle/>
          <a:p>
            <a:r>
              <a:rPr lang="en-US" dirty="0" smtClean="0"/>
              <a:t>La </a:t>
            </a:r>
            <a:r>
              <a:rPr lang="en-US" dirty="0" err="1" smtClean="0"/>
              <a:t>Venta</a:t>
            </a:r>
            <a:r>
              <a:rPr lang="en-US" dirty="0" smtClean="0"/>
              <a:t>, Altar 5, Tabasco</a:t>
            </a:r>
            <a:endParaRPr lang="en-US" dirty="0"/>
          </a:p>
        </p:txBody>
      </p:sp>
      <p:sp>
        <p:nvSpPr>
          <p:cNvPr id="8" name="TextBox 7"/>
          <p:cNvSpPr txBox="1"/>
          <p:nvPr/>
        </p:nvSpPr>
        <p:spPr>
          <a:xfrm>
            <a:off x="517717" y="5100935"/>
            <a:ext cx="3692806" cy="369332"/>
          </a:xfrm>
          <a:prstGeom prst="rect">
            <a:avLst/>
          </a:prstGeom>
          <a:noFill/>
        </p:spPr>
        <p:txBody>
          <a:bodyPr wrap="none" rtlCol="0">
            <a:spAutoFit/>
          </a:bodyPr>
          <a:lstStyle/>
          <a:p>
            <a:r>
              <a:rPr lang="en-US" dirty="0" smtClean="0"/>
              <a:t>Middle Formative Exchange Systems</a:t>
            </a: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Mesoamerican </a:t>
            </a:r>
            <a:r>
              <a:rPr lang="en-US" dirty="0" err="1" smtClean="0"/>
              <a:t>Cosmovision</a:t>
            </a:r>
            <a:endParaRPr lang="en-US" dirty="0"/>
          </a:p>
        </p:txBody>
      </p:sp>
      <p:pic>
        <p:nvPicPr>
          <p:cNvPr id="4" name="Content Placeholder 3" descr="SunStone.jpg"/>
          <p:cNvPicPr>
            <a:picLocks noGrp="1" noChangeAspect="1"/>
          </p:cNvPicPr>
          <p:nvPr>
            <p:ph idx="1"/>
          </p:nvPr>
        </p:nvPicPr>
        <p:blipFill>
          <a:blip r:embed="rId3" cstate="print"/>
          <a:stretch>
            <a:fillRect/>
          </a:stretch>
        </p:blipFill>
        <p:spPr>
          <a:xfrm>
            <a:off x="304800" y="1752600"/>
            <a:ext cx="4299899" cy="4625975"/>
          </a:xfrm>
        </p:spPr>
      </p:pic>
      <p:pic>
        <p:nvPicPr>
          <p:cNvPr id="5" name="Picture 4" descr="mendoza.jpg"/>
          <p:cNvPicPr>
            <a:picLocks noChangeAspect="1"/>
          </p:cNvPicPr>
          <p:nvPr/>
        </p:nvPicPr>
        <p:blipFill>
          <a:blip r:embed="rId4" cstate="print"/>
          <a:stretch>
            <a:fillRect/>
          </a:stretch>
        </p:blipFill>
        <p:spPr>
          <a:xfrm>
            <a:off x="5334000" y="1676400"/>
            <a:ext cx="3155611" cy="4724400"/>
          </a:xfrm>
          <a:prstGeom prst="rect">
            <a:avLst/>
          </a:prstGeom>
        </p:spPr>
      </p:pic>
      <p:sp>
        <p:nvSpPr>
          <p:cNvPr id="6" name="TextBox 5"/>
          <p:cNvSpPr txBox="1"/>
          <p:nvPr/>
        </p:nvSpPr>
        <p:spPr>
          <a:xfrm>
            <a:off x="1529070" y="6412468"/>
            <a:ext cx="1747530" cy="369332"/>
          </a:xfrm>
          <a:prstGeom prst="rect">
            <a:avLst/>
          </a:prstGeom>
          <a:noFill/>
        </p:spPr>
        <p:txBody>
          <a:bodyPr wrap="none" rtlCol="0">
            <a:spAutoFit/>
          </a:bodyPr>
          <a:lstStyle/>
          <a:p>
            <a:r>
              <a:rPr lang="en-US" dirty="0" smtClean="0"/>
              <a:t>Aztec Sun Stone</a:t>
            </a:r>
            <a:endParaRPr lang="en-US" dirty="0"/>
          </a:p>
        </p:txBody>
      </p:sp>
      <p:sp>
        <p:nvSpPr>
          <p:cNvPr id="7" name="TextBox 6"/>
          <p:cNvSpPr txBox="1"/>
          <p:nvPr/>
        </p:nvSpPr>
        <p:spPr>
          <a:xfrm>
            <a:off x="4953000" y="6412468"/>
            <a:ext cx="4272901" cy="369332"/>
          </a:xfrm>
          <a:prstGeom prst="rect">
            <a:avLst/>
          </a:prstGeom>
          <a:noFill/>
        </p:spPr>
        <p:txBody>
          <a:bodyPr wrap="none" rtlCol="0">
            <a:spAutoFit/>
          </a:bodyPr>
          <a:lstStyle/>
          <a:p>
            <a:r>
              <a:rPr lang="en-US" dirty="0" smtClean="0"/>
              <a:t>Frontispiece of the Codex Mendoza (Aztec)</a:t>
            </a:r>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Olmec</a:t>
            </a:r>
            <a:r>
              <a:rPr lang="en-US" dirty="0" smtClean="0"/>
              <a:t> Influence in the Middle Formative</a:t>
            </a:r>
            <a:endParaRPr lang="en-US" dirty="0"/>
          </a:p>
        </p:txBody>
      </p:sp>
      <p:pic>
        <p:nvPicPr>
          <p:cNvPr id="5" name="Content Placeholder 4" descr="ChalcatzingoReliefI.jpg"/>
          <p:cNvPicPr>
            <a:picLocks noGrp="1" noChangeAspect="1"/>
          </p:cNvPicPr>
          <p:nvPr>
            <p:ph sz="half" idx="1"/>
          </p:nvPr>
        </p:nvPicPr>
        <p:blipFill>
          <a:blip r:embed="rId3" cstate="print"/>
          <a:srcRect/>
          <a:stretch>
            <a:fillRect/>
          </a:stretch>
        </p:blipFill>
        <p:spPr>
          <a:xfrm>
            <a:off x="0" y="1565569"/>
            <a:ext cx="2971800" cy="3235031"/>
          </a:xfrm>
        </p:spPr>
      </p:pic>
      <p:pic>
        <p:nvPicPr>
          <p:cNvPr id="6" name="Content Placeholder 8" descr="JuxCave.jpg"/>
          <p:cNvPicPr>
            <a:picLocks noGrp="1" noChangeAspect="1"/>
          </p:cNvPicPr>
          <p:nvPr>
            <p:ph sz="half" idx="2"/>
          </p:nvPr>
        </p:nvPicPr>
        <p:blipFill>
          <a:blip r:embed="rId4" cstate="print"/>
          <a:srcRect/>
          <a:stretch>
            <a:fillRect/>
          </a:stretch>
        </p:blipFill>
        <p:spPr>
          <a:xfrm>
            <a:off x="6248400" y="1524000"/>
            <a:ext cx="2845196" cy="4246562"/>
          </a:xfrm>
        </p:spPr>
      </p:pic>
      <p:pic>
        <p:nvPicPr>
          <p:cNvPr id="7" name="Content Placeholder 7" descr="TeopanEarthMonster.jpg"/>
          <p:cNvPicPr>
            <a:picLocks noChangeAspect="1"/>
          </p:cNvPicPr>
          <p:nvPr/>
        </p:nvPicPr>
        <p:blipFill>
          <a:blip r:embed="rId5" cstate="print"/>
          <a:srcRect/>
          <a:stretch>
            <a:fillRect/>
          </a:stretch>
        </p:blipFill>
        <p:spPr>
          <a:xfrm>
            <a:off x="3110543" y="3581400"/>
            <a:ext cx="3061657" cy="2751824"/>
          </a:xfrm>
          <a:prstGeom prst="rect">
            <a:avLst/>
          </a:prstGeom>
        </p:spPr>
      </p:pic>
      <p:sp>
        <p:nvSpPr>
          <p:cNvPr id="8" name="TextBox 7"/>
          <p:cNvSpPr txBox="1"/>
          <p:nvPr/>
        </p:nvSpPr>
        <p:spPr>
          <a:xfrm>
            <a:off x="356752" y="4800600"/>
            <a:ext cx="2310248" cy="369332"/>
          </a:xfrm>
          <a:prstGeom prst="rect">
            <a:avLst/>
          </a:prstGeom>
          <a:noFill/>
        </p:spPr>
        <p:txBody>
          <a:bodyPr wrap="none" rtlCol="0">
            <a:spAutoFit/>
          </a:bodyPr>
          <a:lstStyle/>
          <a:p>
            <a:r>
              <a:rPr lang="en-US" dirty="0" err="1" smtClean="0"/>
              <a:t>Chalcatzingo</a:t>
            </a:r>
            <a:r>
              <a:rPr lang="en-US" dirty="0" smtClean="0"/>
              <a:t>, Morelos</a:t>
            </a:r>
            <a:endParaRPr lang="en-US" dirty="0"/>
          </a:p>
        </p:txBody>
      </p:sp>
      <p:sp>
        <p:nvSpPr>
          <p:cNvPr id="9" name="TextBox 8"/>
          <p:cNvSpPr txBox="1"/>
          <p:nvPr/>
        </p:nvSpPr>
        <p:spPr>
          <a:xfrm>
            <a:off x="3124200" y="6324600"/>
            <a:ext cx="2926122" cy="369332"/>
          </a:xfrm>
          <a:prstGeom prst="rect">
            <a:avLst/>
          </a:prstGeom>
          <a:noFill/>
        </p:spPr>
        <p:txBody>
          <a:bodyPr wrap="none" rtlCol="0">
            <a:spAutoFit/>
          </a:bodyPr>
          <a:lstStyle/>
          <a:p>
            <a:r>
              <a:rPr lang="en-US" dirty="0" err="1" smtClean="0"/>
              <a:t>Teopantecuanitlan</a:t>
            </a:r>
            <a:r>
              <a:rPr lang="en-US" dirty="0" smtClean="0"/>
              <a:t>, Guerrero</a:t>
            </a:r>
            <a:endParaRPr lang="en-US" dirty="0"/>
          </a:p>
        </p:txBody>
      </p:sp>
      <p:sp>
        <p:nvSpPr>
          <p:cNvPr id="10" name="TextBox 9"/>
          <p:cNvSpPr txBox="1"/>
          <p:nvPr/>
        </p:nvSpPr>
        <p:spPr>
          <a:xfrm>
            <a:off x="6248400" y="5791200"/>
            <a:ext cx="2784288" cy="369332"/>
          </a:xfrm>
          <a:prstGeom prst="rect">
            <a:avLst/>
          </a:prstGeom>
          <a:noFill/>
        </p:spPr>
        <p:txBody>
          <a:bodyPr wrap="none" rtlCol="0">
            <a:spAutoFit/>
          </a:bodyPr>
          <a:lstStyle/>
          <a:p>
            <a:r>
              <a:rPr lang="en-US" dirty="0" err="1" smtClean="0"/>
              <a:t>Juxtlahuaca</a:t>
            </a:r>
            <a:r>
              <a:rPr lang="en-US" dirty="0" smtClean="0"/>
              <a:t> Cave, Guerrero</a:t>
            </a:r>
            <a:endParaRPr lang="en-US" dirty="0"/>
          </a:p>
        </p:txBody>
      </p:sp>
      <p:pic>
        <p:nvPicPr>
          <p:cNvPr id="11" name="Picture 10" descr="LV_Mosaic.JPG"/>
          <p:cNvPicPr>
            <a:picLocks noChangeAspect="1"/>
          </p:cNvPicPr>
          <p:nvPr/>
        </p:nvPicPr>
        <p:blipFill>
          <a:blip r:embed="rId6" cstate="print"/>
          <a:srcRect b="6250"/>
          <a:stretch>
            <a:fillRect/>
          </a:stretch>
        </p:blipFill>
        <p:spPr>
          <a:xfrm>
            <a:off x="1651000" y="1868091"/>
            <a:ext cx="6121400" cy="43041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Conclusions: Mesoamerican States and Strategies of Governance</a:t>
            </a:r>
            <a:endParaRPr lang="en-US" dirty="0"/>
          </a:p>
        </p:txBody>
      </p:sp>
      <p:pic>
        <p:nvPicPr>
          <p:cNvPr id="7" name="Content Placeholder 6" descr="Tula_Tollan.jpg"/>
          <p:cNvPicPr>
            <a:picLocks noGrp="1" noChangeAspect="1"/>
          </p:cNvPicPr>
          <p:nvPr>
            <p:ph sz="half" idx="1"/>
          </p:nvPr>
        </p:nvPicPr>
        <p:blipFill>
          <a:blip r:embed="rId3" cstate="print"/>
          <a:stretch>
            <a:fillRect/>
          </a:stretch>
        </p:blipFill>
        <p:spPr>
          <a:xfrm>
            <a:off x="381000" y="1524000"/>
            <a:ext cx="3733800" cy="2514092"/>
          </a:xfrm>
        </p:spPr>
      </p:pic>
      <p:pic>
        <p:nvPicPr>
          <p:cNvPr id="9" name="Picture 8" descr="codex_tribute.jpg"/>
          <p:cNvPicPr>
            <a:picLocks noChangeAspect="1"/>
          </p:cNvPicPr>
          <p:nvPr/>
        </p:nvPicPr>
        <p:blipFill>
          <a:blip r:embed="rId4" cstate="print"/>
          <a:srcRect t="74444" r="81900"/>
          <a:stretch>
            <a:fillRect/>
          </a:stretch>
        </p:blipFill>
        <p:spPr>
          <a:xfrm>
            <a:off x="5867400" y="1600200"/>
            <a:ext cx="1676400" cy="2343254"/>
          </a:xfrm>
          <a:prstGeom prst="rect">
            <a:avLst/>
          </a:prstGeom>
        </p:spPr>
      </p:pic>
      <p:grpSp>
        <p:nvGrpSpPr>
          <p:cNvPr id="12" name="Group 14"/>
          <p:cNvGrpSpPr/>
          <p:nvPr/>
        </p:nvGrpSpPr>
        <p:grpSpPr>
          <a:xfrm>
            <a:off x="5943600" y="4572000"/>
            <a:ext cx="1600200" cy="1965067"/>
            <a:chOff x="5715000" y="4876800"/>
            <a:chExt cx="1600200" cy="1965067"/>
          </a:xfrm>
        </p:grpSpPr>
        <p:pic>
          <p:nvPicPr>
            <p:cNvPr id="13" name="Picture 12" descr="KabChen.jpg"/>
            <p:cNvPicPr>
              <a:picLocks noChangeAspect="1"/>
            </p:cNvPicPr>
            <p:nvPr/>
          </p:nvPicPr>
          <p:blipFill>
            <a:blip r:embed="rId5" cstate="print"/>
            <a:srcRect l="84173" t="9677" b="44960"/>
            <a:stretch>
              <a:fillRect/>
            </a:stretch>
          </p:blipFill>
          <p:spPr>
            <a:xfrm>
              <a:off x="5715000" y="4876800"/>
              <a:ext cx="1600200" cy="1636568"/>
            </a:xfrm>
            <a:prstGeom prst="rect">
              <a:avLst/>
            </a:prstGeom>
          </p:spPr>
        </p:pic>
        <p:sp>
          <p:nvSpPr>
            <p:cNvPr id="14" name="TextBox 13"/>
            <p:cNvSpPr txBox="1"/>
            <p:nvPr/>
          </p:nvSpPr>
          <p:spPr>
            <a:xfrm>
              <a:off x="5791200" y="6472535"/>
              <a:ext cx="1319272" cy="369332"/>
            </a:xfrm>
            <a:prstGeom prst="rect">
              <a:avLst/>
            </a:prstGeom>
            <a:noFill/>
          </p:spPr>
          <p:txBody>
            <a:bodyPr wrap="none" rtlCol="0">
              <a:spAutoFit/>
            </a:bodyPr>
            <a:lstStyle/>
            <a:p>
              <a:r>
                <a:rPr lang="en-US" i="1" dirty="0" smtClean="0"/>
                <a:t>u-</a:t>
              </a:r>
              <a:r>
                <a:rPr lang="en-US" i="1" dirty="0" err="1" smtClean="0"/>
                <a:t>kab</a:t>
              </a:r>
              <a:r>
                <a:rPr lang="en-US" i="1" dirty="0" smtClean="0"/>
                <a:t>-</a:t>
              </a:r>
              <a:r>
                <a:rPr lang="en-US" i="1" dirty="0" err="1" smtClean="0"/>
                <a:t>ch’e’n</a:t>
              </a:r>
              <a:endParaRPr lang="en-US" i="1" dirty="0"/>
            </a:p>
          </p:txBody>
        </p:sp>
      </p:grpSp>
      <p:sp>
        <p:nvSpPr>
          <p:cNvPr id="17" name="TextBox 16"/>
          <p:cNvSpPr txBox="1"/>
          <p:nvPr/>
        </p:nvSpPr>
        <p:spPr>
          <a:xfrm>
            <a:off x="5638800" y="3974068"/>
            <a:ext cx="2196435" cy="369332"/>
          </a:xfrm>
          <a:prstGeom prst="rect">
            <a:avLst/>
          </a:prstGeom>
          <a:noFill/>
        </p:spPr>
        <p:txBody>
          <a:bodyPr wrap="none" rtlCol="0">
            <a:spAutoFit/>
          </a:bodyPr>
          <a:lstStyle/>
          <a:p>
            <a:r>
              <a:rPr lang="en-US" dirty="0" err="1" smtClean="0"/>
              <a:t>Colhuatzinco</a:t>
            </a:r>
            <a:r>
              <a:rPr lang="en-US" dirty="0" smtClean="0"/>
              <a:t> </a:t>
            </a:r>
            <a:r>
              <a:rPr lang="en-US" i="1" dirty="0" err="1" smtClean="0"/>
              <a:t>altepetl</a:t>
            </a:r>
            <a:endParaRPr lang="en-US" dirty="0"/>
          </a:p>
        </p:txBody>
      </p:sp>
      <p:pic>
        <p:nvPicPr>
          <p:cNvPr id="19" name="Content Placeholder 18" descr="Acanceh_freeze_left.jpg"/>
          <p:cNvPicPr>
            <a:picLocks noGrp="1" noChangeAspect="1"/>
          </p:cNvPicPr>
          <p:nvPr>
            <p:ph sz="half" idx="2"/>
          </p:nvPr>
        </p:nvPicPr>
        <p:blipFill>
          <a:blip r:embed="rId6" cstate="print"/>
          <a:srcRect t="11250" r="53775" b="8122"/>
          <a:stretch>
            <a:fillRect/>
          </a:stretch>
        </p:blipFill>
        <p:spPr>
          <a:xfrm>
            <a:off x="955158" y="4419600"/>
            <a:ext cx="2778642" cy="2133600"/>
          </a:xfrm>
        </p:spPr>
      </p:pic>
      <p:sp>
        <p:nvSpPr>
          <p:cNvPr id="20" name="TextBox 19"/>
          <p:cNvSpPr txBox="1"/>
          <p:nvPr/>
        </p:nvSpPr>
        <p:spPr>
          <a:xfrm>
            <a:off x="685800" y="4038600"/>
            <a:ext cx="3136693" cy="369332"/>
          </a:xfrm>
          <a:prstGeom prst="rect">
            <a:avLst/>
          </a:prstGeom>
          <a:noFill/>
        </p:spPr>
        <p:txBody>
          <a:bodyPr wrap="none" rtlCol="0">
            <a:spAutoFit/>
          </a:bodyPr>
          <a:lstStyle/>
          <a:p>
            <a:r>
              <a:rPr lang="en-US" i="1" dirty="0" err="1" smtClean="0"/>
              <a:t>Tollan</a:t>
            </a:r>
            <a:r>
              <a:rPr lang="en-US" i="1" dirty="0" smtClean="0"/>
              <a:t> </a:t>
            </a:r>
            <a:r>
              <a:rPr lang="en-US" dirty="0" smtClean="0"/>
              <a:t>(Tula) in the Tovar Codex</a:t>
            </a:r>
            <a:endParaRPr lang="en-US" i="1" dirty="0"/>
          </a:p>
        </p:txBody>
      </p:sp>
      <p:sp>
        <p:nvSpPr>
          <p:cNvPr id="21" name="TextBox 20"/>
          <p:cNvSpPr txBox="1"/>
          <p:nvPr/>
        </p:nvSpPr>
        <p:spPr>
          <a:xfrm>
            <a:off x="0" y="6553200"/>
            <a:ext cx="4741554" cy="369332"/>
          </a:xfrm>
          <a:prstGeom prst="rect">
            <a:avLst/>
          </a:prstGeom>
          <a:noFill/>
        </p:spPr>
        <p:txBody>
          <a:bodyPr wrap="none" rtlCol="0">
            <a:spAutoFit/>
          </a:bodyPr>
          <a:lstStyle/>
          <a:p>
            <a:r>
              <a:rPr lang="en-US" dirty="0" smtClean="0"/>
              <a:t>Frieze at </a:t>
            </a:r>
            <a:r>
              <a:rPr lang="en-US" dirty="0" err="1" smtClean="0"/>
              <a:t>Acanceh</a:t>
            </a:r>
            <a:r>
              <a:rPr lang="en-US" dirty="0" smtClean="0"/>
              <a:t>, Yucatan (with </a:t>
            </a:r>
            <a:r>
              <a:rPr lang="en-US" i="1" dirty="0" err="1" smtClean="0"/>
              <a:t>pu</a:t>
            </a:r>
            <a:r>
              <a:rPr lang="en-US" dirty="0" smtClean="0"/>
              <a:t> highlighted)</a:t>
            </a:r>
            <a:endParaRPr lang="en-US" dirty="0"/>
          </a:p>
        </p:txBody>
      </p:sp>
      <p:sp>
        <p:nvSpPr>
          <p:cNvPr id="22" name="Rectangle 21"/>
          <p:cNvSpPr/>
          <p:nvPr/>
        </p:nvSpPr>
        <p:spPr>
          <a:xfrm>
            <a:off x="1600200" y="4724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14600" y="4724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Duality</a:t>
            </a:r>
          </a:p>
        </p:txBody>
      </p:sp>
      <p:pic>
        <p:nvPicPr>
          <p:cNvPr id="14339" name="Content Placeholder 3" descr="aztec-duality-1.jpg"/>
          <p:cNvPicPr>
            <a:picLocks noGrp="1" noChangeAspect="1"/>
          </p:cNvPicPr>
          <p:nvPr>
            <p:ph idx="1"/>
          </p:nvPr>
        </p:nvPicPr>
        <p:blipFill>
          <a:blip r:embed="rId3" cstate="print"/>
          <a:srcRect/>
          <a:stretch>
            <a:fillRect/>
          </a:stretch>
        </p:blipFill>
        <p:spPr>
          <a:xfrm>
            <a:off x="533400" y="1570037"/>
            <a:ext cx="3168650" cy="4525963"/>
          </a:xfrm>
        </p:spPr>
      </p:pic>
      <p:pic>
        <p:nvPicPr>
          <p:cNvPr id="5" name="Picture 4" descr="ometeotl3copy.png"/>
          <p:cNvPicPr>
            <a:picLocks noChangeAspect="1"/>
          </p:cNvPicPr>
          <p:nvPr/>
        </p:nvPicPr>
        <p:blipFill>
          <a:blip r:embed="rId4" cstate="print"/>
          <a:stretch>
            <a:fillRect/>
          </a:stretch>
        </p:blipFill>
        <p:spPr>
          <a:xfrm>
            <a:off x="3962400" y="1905000"/>
            <a:ext cx="4968986" cy="3552825"/>
          </a:xfrm>
          <a:prstGeom prst="rect">
            <a:avLst/>
          </a:prstGeom>
        </p:spPr>
      </p:pic>
      <p:sp>
        <p:nvSpPr>
          <p:cNvPr id="6" name="TextBox 5"/>
          <p:cNvSpPr txBox="1"/>
          <p:nvPr/>
        </p:nvSpPr>
        <p:spPr>
          <a:xfrm>
            <a:off x="4953000" y="5486400"/>
            <a:ext cx="3049874" cy="369332"/>
          </a:xfrm>
          <a:prstGeom prst="rect">
            <a:avLst/>
          </a:prstGeom>
          <a:noFill/>
        </p:spPr>
        <p:txBody>
          <a:bodyPr wrap="none" rtlCol="0">
            <a:spAutoFit/>
          </a:bodyPr>
          <a:lstStyle/>
          <a:p>
            <a:r>
              <a:rPr lang="en-US" dirty="0" err="1" smtClean="0"/>
              <a:t>Ometeotl</a:t>
            </a:r>
            <a:r>
              <a:rPr lang="en-US" dirty="0" smtClean="0"/>
              <a:t> – Aztec Creator God</a:t>
            </a:r>
            <a:endParaRPr lang="en-US" dirty="0"/>
          </a:p>
        </p:txBody>
      </p:sp>
      <p:sp>
        <p:nvSpPr>
          <p:cNvPr id="7" name="TextBox 6"/>
          <p:cNvSpPr txBox="1"/>
          <p:nvPr/>
        </p:nvSpPr>
        <p:spPr>
          <a:xfrm>
            <a:off x="1390174" y="6096000"/>
            <a:ext cx="1657826" cy="369332"/>
          </a:xfrm>
          <a:prstGeom prst="rect">
            <a:avLst/>
          </a:prstGeom>
          <a:noFill/>
        </p:spPr>
        <p:txBody>
          <a:bodyPr wrap="none" rtlCol="0">
            <a:spAutoFit/>
          </a:bodyPr>
          <a:lstStyle/>
          <a:p>
            <a:r>
              <a:rPr lang="en-US" dirty="0" smtClean="0"/>
              <a:t>Aztec sculpture</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52400"/>
            <a:ext cx="8229600" cy="1143000"/>
          </a:xfrm>
        </p:spPr>
        <p:txBody>
          <a:bodyPr/>
          <a:lstStyle/>
          <a:p>
            <a:pPr eaLnBrk="1" hangingPunct="1"/>
            <a:r>
              <a:rPr lang="en-US" dirty="0" smtClean="0"/>
              <a:t>Fecund Mother Earth</a:t>
            </a:r>
          </a:p>
        </p:txBody>
      </p:sp>
      <p:pic>
        <p:nvPicPr>
          <p:cNvPr id="12291" name="Content Placeholder 3" descr="FecundMotherEarth copy.jpg"/>
          <p:cNvPicPr>
            <a:picLocks noGrp="1" noChangeAspect="1"/>
          </p:cNvPicPr>
          <p:nvPr>
            <p:ph idx="1"/>
          </p:nvPr>
        </p:nvPicPr>
        <p:blipFill>
          <a:blip r:embed="rId3" cstate="print"/>
          <a:srcRect/>
          <a:stretch>
            <a:fillRect/>
          </a:stretch>
        </p:blipFill>
        <p:spPr>
          <a:xfrm>
            <a:off x="603250" y="1917700"/>
            <a:ext cx="3359150" cy="3721100"/>
          </a:xfrm>
        </p:spPr>
      </p:pic>
      <p:sp>
        <p:nvSpPr>
          <p:cNvPr id="6" name="Rectangle 5"/>
          <p:cNvSpPr/>
          <p:nvPr/>
        </p:nvSpPr>
        <p:spPr>
          <a:xfrm>
            <a:off x="2209800" y="1828800"/>
            <a:ext cx="2286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ATLICUE.jpg"/>
          <p:cNvPicPr>
            <a:picLocks noChangeAspect="1"/>
          </p:cNvPicPr>
          <p:nvPr/>
        </p:nvPicPr>
        <p:blipFill>
          <a:blip r:embed="rId4" cstate="print"/>
          <a:srcRect b="1754"/>
          <a:stretch>
            <a:fillRect/>
          </a:stretch>
        </p:blipFill>
        <p:spPr>
          <a:xfrm>
            <a:off x="5323565" y="1676400"/>
            <a:ext cx="2753635" cy="4267200"/>
          </a:xfrm>
          <a:prstGeom prst="rect">
            <a:avLst/>
          </a:prstGeom>
        </p:spPr>
      </p:pic>
      <p:sp>
        <p:nvSpPr>
          <p:cNvPr id="8" name="TextBox 7"/>
          <p:cNvSpPr txBox="1"/>
          <p:nvPr/>
        </p:nvSpPr>
        <p:spPr>
          <a:xfrm>
            <a:off x="152400" y="5638800"/>
            <a:ext cx="4391843" cy="369332"/>
          </a:xfrm>
          <a:prstGeom prst="rect">
            <a:avLst/>
          </a:prstGeom>
          <a:noFill/>
        </p:spPr>
        <p:txBody>
          <a:bodyPr wrap="none" rtlCol="0">
            <a:spAutoFit/>
          </a:bodyPr>
          <a:lstStyle/>
          <a:p>
            <a:r>
              <a:rPr lang="en-US" dirty="0" smtClean="0"/>
              <a:t>Female figurines (Formative Central Mexico)</a:t>
            </a:r>
            <a:endParaRPr lang="en-US" dirty="0"/>
          </a:p>
        </p:txBody>
      </p:sp>
      <p:sp>
        <p:nvSpPr>
          <p:cNvPr id="9" name="TextBox 8"/>
          <p:cNvSpPr txBox="1"/>
          <p:nvPr/>
        </p:nvSpPr>
        <p:spPr>
          <a:xfrm>
            <a:off x="4953000" y="5943600"/>
            <a:ext cx="3525389" cy="369332"/>
          </a:xfrm>
          <a:prstGeom prst="rect">
            <a:avLst/>
          </a:prstGeom>
          <a:noFill/>
        </p:spPr>
        <p:txBody>
          <a:bodyPr wrap="none" rtlCol="0">
            <a:spAutoFit/>
          </a:bodyPr>
          <a:lstStyle/>
          <a:p>
            <a:r>
              <a:rPr lang="en-US" dirty="0" err="1" smtClean="0"/>
              <a:t>Coatlicue</a:t>
            </a:r>
            <a:r>
              <a:rPr lang="en-US" dirty="0" smtClean="0"/>
              <a:t> – Aztec “Mother of Gods”</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3400" dirty="0" smtClean="0"/>
              <a:t>Communication with </a:t>
            </a:r>
            <a:r>
              <a:rPr lang="en-US" sz="3400" dirty="0" err="1" smtClean="0"/>
              <a:t>Supernaturals</a:t>
            </a:r>
            <a:r>
              <a:rPr lang="en-US" sz="3400" dirty="0" smtClean="0"/>
              <a:t> and Ancestors</a:t>
            </a:r>
          </a:p>
        </p:txBody>
      </p:sp>
      <p:pic>
        <p:nvPicPr>
          <p:cNvPr id="15363" name="Content Placeholder 3" descr="YAXLintel25.jpg"/>
          <p:cNvPicPr>
            <a:picLocks noGrp="1" noChangeAspect="1"/>
          </p:cNvPicPr>
          <p:nvPr>
            <p:ph idx="1"/>
          </p:nvPr>
        </p:nvPicPr>
        <p:blipFill>
          <a:blip r:embed="rId3" cstate="print"/>
          <a:stretch>
            <a:fillRect/>
          </a:stretch>
        </p:blipFill>
        <p:spPr>
          <a:xfrm>
            <a:off x="762000" y="1828800"/>
            <a:ext cx="3115586" cy="4625975"/>
          </a:xfrm>
        </p:spPr>
      </p:pic>
      <p:pic>
        <p:nvPicPr>
          <p:cNvPr id="15364" name="Picture 7" descr="Zinacantan.jpg"/>
          <p:cNvPicPr>
            <a:picLocks noChangeAspect="1"/>
          </p:cNvPicPr>
          <p:nvPr/>
        </p:nvPicPr>
        <p:blipFill>
          <a:blip r:embed="rId4" cstate="print"/>
          <a:srcRect/>
          <a:stretch>
            <a:fillRect/>
          </a:stretch>
        </p:blipFill>
        <p:spPr bwMode="auto">
          <a:xfrm>
            <a:off x="4724400" y="1979612"/>
            <a:ext cx="4022725" cy="4497388"/>
          </a:xfrm>
          <a:prstGeom prst="rect">
            <a:avLst/>
          </a:prstGeom>
          <a:noFill/>
          <a:ln w="9525">
            <a:noFill/>
            <a:miter lim="800000"/>
            <a:headEnd/>
            <a:tailEnd/>
          </a:ln>
        </p:spPr>
      </p:pic>
      <p:sp>
        <p:nvSpPr>
          <p:cNvPr id="5" name="TextBox 4"/>
          <p:cNvSpPr txBox="1"/>
          <p:nvPr/>
        </p:nvSpPr>
        <p:spPr>
          <a:xfrm>
            <a:off x="634591" y="6477000"/>
            <a:ext cx="3404009" cy="369332"/>
          </a:xfrm>
          <a:prstGeom prst="rect">
            <a:avLst/>
          </a:prstGeom>
          <a:noFill/>
        </p:spPr>
        <p:txBody>
          <a:bodyPr wrap="none" rtlCol="0">
            <a:spAutoFit/>
          </a:bodyPr>
          <a:lstStyle/>
          <a:p>
            <a:r>
              <a:rPr lang="en-US" dirty="0" err="1" smtClean="0"/>
              <a:t>Yaxchilan</a:t>
            </a:r>
            <a:r>
              <a:rPr lang="en-US" dirty="0" smtClean="0"/>
              <a:t>, Lintel 25 (Classic Maya)</a:t>
            </a:r>
            <a:endParaRPr lang="en-US" dirty="0"/>
          </a:p>
        </p:txBody>
      </p:sp>
      <p:sp>
        <p:nvSpPr>
          <p:cNvPr id="6" name="TextBox 5"/>
          <p:cNvSpPr txBox="1"/>
          <p:nvPr/>
        </p:nvSpPr>
        <p:spPr>
          <a:xfrm>
            <a:off x="5073350" y="6477000"/>
            <a:ext cx="3537250" cy="369332"/>
          </a:xfrm>
          <a:prstGeom prst="rect">
            <a:avLst/>
          </a:prstGeom>
          <a:noFill/>
        </p:spPr>
        <p:txBody>
          <a:bodyPr wrap="none" rtlCol="0">
            <a:spAutoFit/>
          </a:bodyPr>
          <a:lstStyle/>
          <a:p>
            <a:r>
              <a:rPr lang="en-US" dirty="0" smtClean="0"/>
              <a:t>Modern Maya, </a:t>
            </a:r>
            <a:r>
              <a:rPr lang="en-US" dirty="0" err="1" smtClean="0"/>
              <a:t>Zinacantan</a:t>
            </a:r>
            <a:r>
              <a:rPr lang="en-US" dirty="0" smtClean="0"/>
              <a:t>, Chiapas</a:t>
            </a:r>
            <a:endParaRPr 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Four Quarters and the Center</a:t>
            </a:r>
          </a:p>
        </p:txBody>
      </p:sp>
      <p:grpSp>
        <p:nvGrpSpPr>
          <p:cNvPr id="2" name="Group 6"/>
          <p:cNvGrpSpPr>
            <a:grpSpLocks/>
          </p:cNvGrpSpPr>
          <p:nvPr/>
        </p:nvGrpSpPr>
        <p:grpSpPr bwMode="auto">
          <a:xfrm>
            <a:off x="0" y="2057400"/>
            <a:ext cx="9144000" cy="4267200"/>
            <a:chOff x="0" y="1524000"/>
            <a:chExt cx="9144000" cy="4267200"/>
          </a:xfrm>
        </p:grpSpPr>
        <p:pic>
          <p:nvPicPr>
            <p:cNvPr id="19461" name="Picture 4" descr="fejervary_mayer_sm.jpg"/>
            <p:cNvPicPr>
              <a:picLocks noChangeAspect="1"/>
            </p:cNvPicPr>
            <p:nvPr/>
          </p:nvPicPr>
          <p:blipFill>
            <a:blip r:embed="rId3" cstate="print"/>
            <a:srcRect/>
            <a:stretch>
              <a:fillRect/>
            </a:stretch>
          </p:blipFill>
          <p:spPr bwMode="auto">
            <a:xfrm>
              <a:off x="0" y="1524000"/>
              <a:ext cx="4452730" cy="4267200"/>
            </a:xfrm>
            <a:prstGeom prst="rect">
              <a:avLst/>
            </a:prstGeom>
            <a:noFill/>
            <a:ln w="9525">
              <a:noFill/>
              <a:miter lim="800000"/>
              <a:headEnd/>
              <a:tailEnd/>
            </a:ln>
          </p:spPr>
        </p:pic>
        <p:pic>
          <p:nvPicPr>
            <p:cNvPr id="19462" name="Picture 5" descr="madrid.gif"/>
            <p:cNvPicPr>
              <a:picLocks noChangeAspect="1"/>
            </p:cNvPicPr>
            <p:nvPr/>
          </p:nvPicPr>
          <p:blipFill>
            <a:blip r:embed="rId4" cstate="print"/>
            <a:srcRect/>
            <a:stretch>
              <a:fillRect/>
            </a:stretch>
          </p:blipFill>
          <p:spPr bwMode="auto">
            <a:xfrm>
              <a:off x="4714875" y="1568063"/>
              <a:ext cx="4429125" cy="4146937"/>
            </a:xfrm>
            <a:prstGeom prst="rect">
              <a:avLst/>
            </a:prstGeom>
            <a:noFill/>
            <a:ln w="9525">
              <a:noFill/>
              <a:miter lim="800000"/>
              <a:headEnd/>
              <a:tailEnd/>
            </a:ln>
          </p:spPr>
        </p:pic>
      </p:grpSp>
      <p:sp>
        <p:nvSpPr>
          <p:cNvPr id="6" name="TextBox 5"/>
          <p:cNvSpPr txBox="1"/>
          <p:nvPr/>
        </p:nvSpPr>
        <p:spPr>
          <a:xfrm>
            <a:off x="685800" y="6324601"/>
            <a:ext cx="3200400" cy="369332"/>
          </a:xfrm>
          <a:prstGeom prst="rect">
            <a:avLst/>
          </a:prstGeom>
          <a:noFill/>
        </p:spPr>
        <p:txBody>
          <a:bodyPr wrap="square" rtlCol="0">
            <a:spAutoFit/>
          </a:bodyPr>
          <a:lstStyle/>
          <a:p>
            <a:r>
              <a:rPr lang="en-US" dirty="0" smtClean="0"/>
              <a:t>Codex </a:t>
            </a:r>
            <a:r>
              <a:rPr lang="en-US" dirty="0" err="1" smtClean="0"/>
              <a:t>Fejérváry</a:t>
            </a:r>
            <a:r>
              <a:rPr lang="en-US" dirty="0" smtClean="0"/>
              <a:t>-Mayer – Aztec</a:t>
            </a:r>
          </a:p>
        </p:txBody>
      </p:sp>
      <p:sp>
        <p:nvSpPr>
          <p:cNvPr id="7" name="TextBox 6"/>
          <p:cNvSpPr txBox="1"/>
          <p:nvPr/>
        </p:nvSpPr>
        <p:spPr>
          <a:xfrm>
            <a:off x="5943600" y="6248400"/>
            <a:ext cx="2203424" cy="369332"/>
          </a:xfrm>
          <a:prstGeom prst="rect">
            <a:avLst/>
          </a:prstGeom>
          <a:noFill/>
        </p:spPr>
        <p:txBody>
          <a:bodyPr wrap="none" rtlCol="0">
            <a:spAutoFit/>
          </a:bodyPr>
          <a:lstStyle/>
          <a:p>
            <a:r>
              <a:rPr lang="en-US" dirty="0" smtClean="0"/>
              <a:t>Madrid Codex - Maya</a:t>
            </a:r>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Axis Mundi</a:t>
            </a:r>
          </a:p>
        </p:txBody>
      </p:sp>
      <p:pic>
        <p:nvPicPr>
          <p:cNvPr id="5" name="Picture 4" descr="YucatanPlazaCeiba.jpg"/>
          <p:cNvPicPr>
            <a:picLocks noChangeAspect="1"/>
          </p:cNvPicPr>
          <p:nvPr/>
        </p:nvPicPr>
        <p:blipFill>
          <a:blip r:embed="rId3" cstate="print"/>
          <a:srcRect/>
          <a:stretch>
            <a:fillRect/>
          </a:stretch>
        </p:blipFill>
        <p:spPr bwMode="auto">
          <a:xfrm>
            <a:off x="3962400" y="2514600"/>
            <a:ext cx="4774589" cy="3157538"/>
          </a:xfrm>
          <a:prstGeom prst="rect">
            <a:avLst/>
          </a:prstGeom>
          <a:noFill/>
          <a:ln w="9525">
            <a:noFill/>
            <a:miter lim="800000"/>
            <a:headEnd/>
            <a:tailEnd/>
          </a:ln>
        </p:spPr>
      </p:pic>
      <p:pic>
        <p:nvPicPr>
          <p:cNvPr id="7" name="Content Placeholder 6" descr="PACAL.JPG"/>
          <p:cNvPicPr>
            <a:picLocks noGrp="1" noChangeAspect="1"/>
          </p:cNvPicPr>
          <p:nvPr>
            <p:ph idx="1"/>
          </p:nvPr>
        </p:nvPicPr>
        <p:blipFill>
          <a:blip r:embed="rId4" cstate="print"/>
          <a:srcRect b="11050"/>
          <a:stretch>
            <a:fillRect/>
          </a:stretch>
        </p:blipFill>
        <p:spPr>
          <a:xfrm>
            <a:off x="609600" y="1524000"/>
            <a:ext cx="3124200" cy="4953821"/>
          </a:xfrm>
        </p:spPr>
      </p:pic>
      <p:sp>
        <p:nvSpPr>
          <p:cNvPr id="6" name="TextBox 5"/>
          <p:cNvSpPr txBox="1"/>
          <p:nvPr/>
        </p:nvSpPr>
        <p:spPr>
          <a:xfrm>
            <a:off x="-76200" y="6477000"/>
            <a:ext cx="4513800" cy="369332"/>
          </a:xfrm>
          <a:prstGeom prst="rect">
            <a:avLst/>
          </a:prstGeom>
          <a:noFill/>
        </p:spPr>
        <p:txBody>
          <a:bodyPr wrap="none" rtlCol="0">
            <a:spAutoFit/>
          </a:bodyPr>
          <a:lstStyle/>
          <a:p>
            <a:r>
              <a:rPr lang="en-US" dirty="0" err="1" smtClean="0"/>
              <a:t>Pakal’s</a:t>
            </a:r>
            <a:r>
              <a:rPr lang="en-US" dirty="0" smtClean="0"/>
              <a:t> Sarcophagus, Palenque (Classic Maya)</a:t>
            </a:r>
            <a:endParaRPr lang="en-US" dirty="0"/>
          </a:p>
        </p:txBody>
      </p:sp>
      <p:sp>
        <p:nvSpPr>
          <p:cNvPr id="8" name="TextBox 7"/>
          <p:cNvSpPr txBox="1"/>
          <p:nvPr/>
        </p:nvSpPr>
        <p:spPr>
          <a:xfrm>
            <a:off x="4572000" y="5715000"/>
            <a:ext cx="3676648" cy="369332"/>
          </a:xfrm>
          <a:prstGeom prst="rect">
            <a:avLst/>
          </a:prstGeom>
          <a:noFill/>
        </p:spPr>
        <p:txBody>
          <a:bodyPr wrap="none" rtlCol="0">
            <a:spAutoFit/>
          </a:bodyPr>
          <a:lstStyle/>
          <a:p>
            <a:r>
              <a:rPr lang="en-US" dirty="0" smtClean="0"/>
              <a:t>Modern Maya village center, Yucatan</a:t>
            </a:r>
            <a:endParaRPr lang="en-US" dirty="0"/>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3232</TotalTime>
  <Words>2895</Words>
  <Application>Microsoft Office PowerPoint</Application>
  <PresentationFormat>On-screen Show (4:3)</PresentationFormat>
  <Paragraphs>435</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Module</vt:lpstr>
      <vt:lpstr>From mountains to cattails:</vt:lpstr>
      <vt:lpstr>Major Cultures of Mesoamerica</vt:lpstr>
      <vt:lpstr>Investigating Mesoamerica</vt:lpstr>
      <vt:lpstr>Mesoamerican Cosmovision</vt:lpstr>
      <vt:lpstr>Duality</vt:lpstr>
      <vt:lpstr>Fecund Mother Earth</vt:lpstr>
      <vt:lpstr>Communication with Supernaturals and Ancestors</vt:lpstr>
      <vt:lpstr>Four Quarters and the Center</vt:lpstr>
      <vt:lpstr>Axis Mundi</vt:lpstr>
      <vt:lpstr>Sacred Mountains</vt:lpstr>
      <vt:lpstr>Studying Strategies of Governance</vt:lpstr>
      <vt:lpstr>The Dynastic Ruler</vt:lpstr>
      <vt:lpstr>Non-Royal Elites</vt:lpstr>
      <vt:lpstr>Peasant Class</vt:lpstr>
      <vt:lpstr>Strategies of Governance</vt:lpstr>
      <vt:lpstr>Tollan – “Place of Cattails”</vt:lpstr>
      <vt:lpstr>Factors Influencing Strategies</vt:lpstr>
      <vt:lpstr>Three Case Studies</vt:lpstr>
      <vt:lpstr>Late Formative Central Mexico and Teotihuacan</vt:lpstr>
      <vt:lpstr>Popocatepetl Eruption</vt:lpstr>
      <vt:lpstr>Xitle Eruption</vt:lpstr>
      <vt:lpstr>Teotihuacan’s Local Strategy</vt:lpstr>
      <vt:lpstr>Teotihuacan’s Expansionistic Strategy</vt:lpstr>
      <vt:lpstr>Teotihuacan’s External Influence</vt:lpstr>
      <vt:lpstr>The Early Classic Maya and Tikal</vt:lpstr>
      <vt:lpstr>Tikal’s Local Strategy</vt:lpstr>
      <vt:lpstr>The “Arrival of Strangers”</vt:lpstr>
      <vt:lpstr>Tikal’s Expansionistic Strategy?</vt:lpstr>
      <vt:lpstr>Why not Tikal?</vt:lpstr>
      <vt:lpstr>Tula and Cholula</vt:lpstr>
      <vt:lpstr>Nahua City-States and the Aztec Empire</vt:lpstr>
      <vt:lpstr>Arrival of the Aztecs</vt:lpstr>
      <vt:lpstr>The Aztec’s Local Strategy</vt:lpstr>
      <vt:lpstr>How does an altepetl become a tollan?</vt:lpstr>
      <vt:lpstr>The Aztec’s Expansionistic Strategy</vt:lpstr>
      <vt:lpstr>Tenochtitlan as tollan</vt:lpstr>
      <vt:lpstr>Spanish Conquest</vt:lpstr>
      <vt:lpstr>Conclusions: Origins of Strategies of Governance in Mesoamerica</vt:lpstr>
      <vt:lpstr>La Venta’s Expansionistic Strategy</vt:lpstr>
      <vt:lpstr>Olmec Influence in the Middle Formative</vt:lpstr>
      <vt:lpstr>Conclusions: Mesoamerican States and Strategies of Governance</vt:lpstr>
    </vt:vector>
  </TitlesOfParts>
  <Company>Brown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mountains to cattails:</dc:title>
  <dc:creator>Thomas Garrison</dc:creator>
  <cp:lastModifiedBy>anyone</cp:lastModifiedBy>
  <cp:revision>63</cp:revision>
  <dcterms:created xsi:type="dcterms:W3CDTF">2010-02-12T23:25:59Z</dcterms:created>
  <dcterms:modified xsi:type="dcterms:W3CDTF">2010-02-16T20:54:26Z</dcterms:modified>
</cp:coreProperties>
</file>