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8" r:id="rId1"/>
  </p:sldMasterIdLst>
  <p:sldIdLst>
    <p:sldId id="256" r:id="rId2"/>
    <p:sldId id="258" r:id="rId3"/>
    <p:sldId id="263" r:id="rId4"/>
    <p:sldId id="262" r:id="rId5"/>
    <p:sldId id="260" r:id="rId6"/>
    <p:sldId id="261" r:id="rId7"/>
    <p:sldId id="266" r:id="rId8"/>
    <p:sldId id="265" r:id="rId9"/>
    <p:sldId id="267" r:id="rId10"/>
    <p:sldId id="268" r:id="rId11"/>
    <p:sldId id="282" r:id="rId12"/>
    <p:sldId id="279" r:id="rId13"/>
    <p:sldId id="280" r:id="rId14"/>
    <p:sldId id="269" r:id="rId15"/>
    <p:sldId id="270" r:id="rId16"/>
    <p:sldId id="273" r:id="rId17"/>
    <p:sldId id="274" r:id="rId18"/>
    <p:sldId id="271" r:id="rId19"/>
    <p:sldId id="272" r:id="rId20"/>
    <p:sldId id="275" r:id="rId21"/>
    <p:sldId id="276" r:id="rId22"/>
    <p:sldId id="277" r:id="rId23"/>
    <p:sldId id="278" r:id="rId24"/>
    <p:sldId id="28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34" d="100"/>
          <a:sy n="34" d="100"/>
        </p:scale>
        <p:origin x="-221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006C9E6-948F-B14B-A7B2-67D4FAFCE686}" type="datetimeFigureOut">
              <a:rPr lang="en-US" smtClean="0"/>
              <a:t>10/30/13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AA957AF-53C0-420B-9C2D-77DB1416566C}" type="slidenum">
              <a:rPr kumimoji="0" lang="en-US" smtClean="0"/>
              <a:pPr eaLnBrk="1" latinLnBrk="0" hangingPunct="1"/>
              <a:t>‹#›</a:t>
            </a:fld>
            <a:endParaRPr kumimoji="0"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06C9E6-948F-B14B-A7B2-67D4FAFCE686}" type="datetimeFigureOut">
              <a:rPr lang="en-US" smtClean="0"/>
              <a:t>10/30/13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55C40-D36B-8447-85DE-E55B476F6E51}"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06C9E6-948F-B14B-A7B2-67D4FAFCE686}" type="datetimeFigureOut">
              <a:rPr lang="en-US" smtClean="0"/>
              <a:t>10/30/13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55C40-D36B-8447-85DE-E55B476F6E51}"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06C9E6-948F-B14B-A7B2-67D4FAFCE686}" type="datetimeFigureOut">
              <a:rPr lang="en-US" smtClean="0"/>
              <a:t>10/30/13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55C40-D36B-8447-85DE-E55B476F6E51}"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06C9E6-948F-B14B-A7B2-67D4FAFCE686}" type="datetimeFigureOut">
              <a:rPr lang="en-US" smtClean="0"/>
              <a:t>10/30/13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55C40-D36B-8447-85DE-E55B476F6E5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06C9E6-948F-B14B-A7B2-67D4FAFCE686}" type="datetimeFigureOut">
              <a:rPr lang="en-US" smtClean="0"/>
              <a:t>10/30/13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155C40-D36B-8447-85DE-E55B476F6E51}"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006C9E6-948F-B14B-A7B2-67D4FAFCE686}" type="datetimeFigureOut">
              <a:rPr lang="en-US" smtClean="0"/>
              <a:t>10/30/13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155C40-D36B-8447-85DE-E55B476F6E51}"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006C9E6-948F-B14B-A7B2-67D4FAFCE686}" type="datetimeFigureOut">
              <a:rPr lang="en-US" smtClean="0"/>
              <a:t>10/30/13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155C40-D36B-8447-85DE-E55B476F6E51}"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06C9E6-948F-B14B-A7B2-67D4FAFCE686}" type="datetimeFigureOut">
              <a:rPr lang="en-US" smtClean="0"/>
              <a:t>10/30/13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155C40-D36B-8447-85DE-E55B476F6E5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06C9E6-948F-B14B-A7B2-67D4FAFCE686}" type="datetimeFigureOut">
              <a:rPr lang="en-US" smtClean="0"/>
              <a:t>10/30/13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155C40-D36B-8447-85DE-E55B476F6E5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06C9E6-948F-B14B-A7B2-67D4FAFCE686}" type="datetimeFigureOut">
              <a:rPr lang="en-US" smtClean="0"/>
              <a:t>10/30/13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155C40-D36B-8447-85DE-E55B476F6E5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5006C9E6-948F-B14B-A7B2-67D4FAFCE686}" type="datetimeFigureOut">
              <a:rPr lang="en-US" smtClean="0"/>
              <a:t>10/30/13</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36155C40-D36B-8447-85DE-E55B476F6E5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8206" y="265843"/>
            <a:ext cx="7448474" cy="2516127"/>
          </a:xfrm>
        </p:spPr>
        <p:txBody>
          <a:bodyPr/>
          <a:lstStyle/>
          <a:p>
            <a:r>
              <a:rPr lang="en-US" sz="4800" dirty="0" smtClean="0"/>
              <a:t>The Real Buzz: Feasting and Partying in the Homeric Epic</a:t>
            </a:r>
            <a:endParaRPr lang="en-US" sz="4800" dirty="0"/>
          </a:p>
        </p:txBody>
      </p:sp>
      <p:sp>
        <p:nvSpPr>
          <p:cNvPr id="3" name="Subtitle 2"/>
          <p:cNvSpPr>
            <a:spLocks noGrp="1"/>
          </p:cNvSpPr>
          <p:nvPr>
            <p:ph type="subTitle" idx="1"/>
          </p:nvPr>
        </p:nvSpPr>
        <p:spPr>
          <a:xfrm>
            <a:off x="1371600" y="4346304"/>
            <a:ext cx="6400800" cy="1752600"/>
          </a:xfrm>
        </p:spPr>
        <p:txBody>
          <a:bodyPr/>
          <a:lstStyle/>
          <a:p>
            <a:r>
              <a:rPr lang="en-US" dirty="0" smtClean="0"/>
              <a:t>By: Natalie Diehl, Erik </a:t>
            </a:r>
            <a:r>
              <a:rPr lang="en-US" dirty="0" err="1" smtClean="0"/>
              <a:t>Ronning</a:t>
            </a:r>
            <a:r>
              <a:rPr lang="en-US" dirty="0" smtClean="0"/>
              <a:t>, Kathryn Addonizio</a:t>
            </a:r>
          </a:p>
        </p:txBody>
      </p:sp>
    </p:spTree>
    <p:extLst>
      <p:ext uri="{BB962C8B-B14F-4D97-AF65-F5344CB8AC3E}">
        <p14:creationId xmlns:p14="http://schemas.microsoft.com/office/powerpoint/2010/main" val="5320257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8490" y="2734707"/>
            <a:ext cx="7745505" cy="3877815"/>
          </a:xfrm>
        </p:spPr>
        <p:txBody>
          <a:bodyPr/>
          <a:lstStyle/>
          <a:p>
            <a:r>
              <a:rPr lang="en-US" dirty="0" smtClean="0"/>
              <a:t>This shard of pottery depicts the funerary games of </a:t>
            </a:r>
            <a:r>
              <a:rPr lang="en-US" dirty="0" err="1" smtClean="0"/>
              <a:t>Patroclus</a:t>
            </a:r>
            <a:r>
              <a:rPr lang="en-US" dirty="0" smtClean="0"/>
              <a:t>. It dates back to the Archaic period, as it was created between 580-570 BC. Funerary games relate to feasting in the Greece, as a funerary feast was a part of burial practices. This </a:t>
            </a:r>
            <a:r>
              <a:rPr lang="en-US" dirty="0" err="1" smtClean="0"/>
              <a:t>dinos</a:t>
            </a:r>
            <a:r>
              <a:rPr lang="en-US" dirty="0"/>
              <a:t> </a:t>
            </a:r>
            <a:r>
              <a:rPr lang="en-US" dirty="0" smtClean="0"/>
              <a:t>can now be seen in the National Archaeological Museum in Athens, Greece. </a:t>
            </a:r>
            <a:endParaRPr lang="en-US" dirty="0"/>
          </a:p>
        </p:txBody>
      </p:sp>
      <p:sp>
        <p:nvSpPr>
          <p:cNvPr id="3" name="Title 2"/>
          <p:cNvSpPr>
            <a:spLocks noGrp="1"/>
          </p:cNvSpPr>
          <p:nvPr>
            <p:ph type="title"/>
          </p:nvPr>
        </p:nvSpPr>
        <p:spPr>
          <a:xfrm>
            <a:off x="688490" y="448566"/>
            <a:ext cx="7756263" cy="1054250"/>
          </a:xfrm>
        </p:spPr>
        <p:txBody>
          <a:bodyPr/>
          <a:lstStyle/>
          <a:p>
            <a:r>
              <a:rPr lang="en-US" sz="4000" b="1" dirty="0" err="1"/>
              <a:t>Dinos</a:t>
            </a:r>
            <a:r>
              <a:rPr lang="en-US" sz="4000" b="1" dirty="0"/>
              <a:t> with Funeral Games for </a:t>
            </a:r>
            <a:r>
              <a:rPr lang="en-US" sz="4000" b="1" dirty="0" err="1"/>
              <a:t>Patroclus</a:t>
            </a:r>
            <a:r>
              <a:rPr lang="en-US" sz="4000" b="1" dirty="0"/>
              <a:t>, fragment</a:t>
            </a:r>
            <a:endParaRPr lang="en-US" sz="4000" dirty="0"/>
          </a:p>
        </p:txBody>
      </p:sp>
    </p:spTree>
    <p:extLst>
      <p:ext uri="{BB962C8B-B14F-4D97-AF65-F5344CB8AC3E}">
        <p14:creationId xmlns:p14="http://schemas.microsoft.com/office/powerpoint/2010/main" val="2747165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140" y="229670"/>
            <a:ext cx="8981860" cy="1394736"/>
          </a:xfrm>
        </p:spPr>
        <p:txBody>
          <a:bodyPr/>
          <a:lstStyle/>
          <a:p>
            <a:r>
              <a:rPr lang="en-US" sz="3600" b="1" dirty="0"/>
              <a:t>Drinking Cup with Priam pleading with Achilles for the body of </a:t>
            </a:r>
            <a:r>
              <a:rPr lang="en-US" sz="3600" b="1" dirty="0" smtClean="0"/>
              <a:t>Hector</a:t>
            </a:r>
            <a:r>
              <a:rPr lang="en-US" sz="3600" dirty="0" smtClean="0"/>
              <a:t>, </a:t>
            </a:r>
            <a:r>
              <a:rPr lang="en-US" sz="3200" dirty="0" smtClean="0"/>
              <a:t>490-470 BC</a:t>
            </a:r>
            <a:endParaRPr lang="en-US" sz="3200" dirty="0"/>
          </a:p>
        </p:txBody>
      </p:sp>
      <p:pic>
        <p:nvPicPr>
          <p:cNvPr id="6" name="Content Placeholder 5" descr="Screen Shot 2013-10-31 at 3.32.30 AM.png"/>
          <p:cNvPicPr>
            <a:picLocks noGrp="1" noChangeAspect="1"/>
          </p:cNvPicPr>
          <p:nvPr>
            <p:ph sz="quarter" idx="13"/>
          </p:nvPr>
        </p:nvPicPr>
        <p:blipFill>
          <a:blip r:embed="rId2">
            <a:extLst>
              <a:ext uri="{28A0092B-C50C-407E-A947-70E740481C1C}">
                <a14:useLocalDpi xmlns:a14="http://schemas.microsoft.com/office/drawing/2010/main" val="0"/>
              </a:ext>
            </a:extLst>
          </a:blip>
          <a:srcRect l="8028" r="8028"/>
          <a:stretch>
            <a:fillRect/>
          </a:stretch>
        </p:blipFill>
        <p:spPr>
          <a:xfrm>
            <a:off x="162140" y="2134576"/>
            <a:ext cx="4107537" cy="4576501"/>
          </a:xfrm>
        </p:spPr>
      </p:pic>
      <p:sp>
        <p:nvSpPr>
          <p:cNvPr id="4" name="Content Placeholder 3"/>
          <p:cNvSpPr>
            <a:spLocks noGrp="1"/>
          </p:cNvSpPr>
          <p:nvPr>
            <p:ph sz="quarter" idx="14"/>
          </p:nvPr>
        </p:nvSpPr>
        <p:spPr/>
        <p:txBody>
          <a:bodyPr/>
          <a:lstStyle/>
          <a:p>
            <a:r>
              <a:rPr lang="en-US" dirty="0" smtClean="0"/>
              <a:t>Greek; discovered in Athens, Greece</a:t>
            </a:r>
          </a:p>
          <a:p>
            <a:endParaRPr lang="en-US" dirty="0"/>
          </a:p>
          <a:p>
            <a:r>
              <a:rPr lang="en-US" dirty="0" smtClean="0"/>
              <a:t>Depicts Priam pleading with Achilles for the body of Hector</a:t>
            </a:r>
          </a:p>
          <a:p>
            <a:endParaRPr lang="en-US" dirty="0"/>
          </a:p>
          <a:p>
            <a:r>
              <a:rPr lang="en-US" dirty="0" smtClean="0"/>
              <a:t>Ceramic; clay; paint</a:t>
            </a:r>
            <a:endParaRPr lang="en-US" dirty="0"/>
          </a:p>
        </p:txBody>
      </p:sp>
    </p:spTree>
    <p:extLst>
      <p:ext uri="{BB962C8B-B14F-4D97-AF65-F5344CB8AC3E}">
        <p14:creationId xmlns:p14="http://schemas.microsoft.com/office/powerpoint/2010/main" val="3552985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8" y="2505037"/>
            <a:ext cx="7745505" cy="3877815"/>
          </a:xfrm>
        </p:spPr>
        <p:txBody>
          <a:bodyPr>
            <a:normAutofit/>
          </a:bodyPr>
          <a:lstStyle/>
          <a:p>
            <a:r>
              <a:rPr lang="en-US" dirty="0" smtClean="0"/>
              <a:t>This drinking cup was created in the Classical Period by the </a:t>
            </a:r>
            <a:r>
              <a:rPr lang="en-US" dirty="0" err="1" smtClean="0"/>
              <a:t>Brygos</a:t>
            </a:r>
            <a:r>
              <a:rPr lang="en-US" dirty="0" smtClean="0"/>
              <a:t> Painter in Athens, Greece. Although it was created in Athens, it was discovered in </a:t>
            </a:r>
            <a:r>
              <a:rPr lang="en-US" dirty="0" err="1" smtClean="0"/>
              <a:t>Cerveteri</a:t>
            </a:r>
            <a:r>
              <a:rPr lang="en-US" dirty="0" smtClean="0"/>
              <a:t>, Italy. It depicts Priam pleading with Achilles for the body of his son, Hector, so that he can give his son a proper burial. This amphora can now be found in the </a:t>
            </a:r>
            <a:r>
              <a:rPr lang="en-US" dirty="0" err="1"/>
              <a:t>Kunsthistorisches</a:t>
            </a:r>
            <a:r>
              <a:rPr lang="en-US" dirty="0"/>
              <a:t> Museum </a:t>
            </a:r>
            <a:r>
              <a:rPr lang="en-US" dirty="0" smtClean="0"/>
              <a:t>Wien in Vienna</a:t>
            </a:r>
            <a:r>
              <a:rPr lang="en-US" dirty="0"/>
              <a:t>, </a:t>
            </a:r>
            <a:r>
              <a:rPr lang="en-US" dirty="0" smtClean="0"/>
              <a:t>Austria. </a:t>
            </a:r>
            <a:endParaRPr lang="en-US" dirty="0"/>
          </a:p>
          <a:p>
            <a:endParaRPr lang="en-US" dirty="0"/>
          </a:p>
        </p:txBody>
      </p:sp>
      <p:sp>
        <p:nvSpPr>
          <p:cNvPr id="3" name="Title 2"/>
          <p:cNvSpPr>
            <a:spLocks noGrp="1"/>
          </p:cNvSpPr>
          <p:nvPr>
            <p:ph type="title"/>
          </p:nvPr>
        </p:nvSpPr>
        <p:spPr>
          <a:xfrm>
            <a:off x="229698" y="337749"/>
            <a:ext cx="8687982" cy="1286657"/>
          </a:xfrm>
        </p:spPr>
        <p:txBody>
          <a:bodyPr/>
          <a:lstStyle/>
          <a:p>
            <a:r>
              <a:rPr lang="en-US" sz="4000" b="1" dirty="0"/>
              <a:t>Drinking Cup with Priam pleading with Achilles for the body of </a:t>
            </a:r>
            <a:r>
              <a:rPr lang="en-US" sz="4000" b="1" dirty="0" smtClean="0"/>
              <a:t>Hector</a:t>
            </a:r>
            <a:r>
              <a:rPr lang="en-US" sz="4000" dirty="0" smtClean="0"/>
              <a:t> </a:t>
            </a:r>
            <a:endParaRPr lang="en-US" sz="4000" dirty="0"/>
          </a:p>
        </p:txBody>
      </p:sp>
    </p:spTree>
    <p:extLst>
      <p:ext uri="{BB962C8B-B14F-4D97-AF65-F5344CB8AC3E}">
        <p14:creationId xmlns:p14="http://schemas.microsoft.com/office/powerpoint/2010/main" val="1765319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40" y="867107"/>
            <a:ext cx="7754713" cy="1910716"/>
          </a:xfrm>
        </p:spPr>
        <p:txBody>
          <a:bodyPr/>
          <a:lstStyle/>
          <a:p>
            <a:r>
              <a:rPr lang="en-US" sz="6600" dirty="0" smtClean="0"/>
              <a:t>QUIZ TIME! </a:t>
            </a:r>
            <a:endParaRPr lang="en-US" sz="6600" dirty="0"/>
          </a:p>
        </p:txBody>
      </p:sp>
      <p:sp>
        <p:nvSpPr>
          <p:cNvPr id="3" name="Text Placeholder 2"/>
          <p:cNvSpPr>
            <a:spLocks noGrp="1"/>
          </p:cNvSpPr>
          <p:nvPr>
            <p:ph type="body" idx="1"/>
          </p:nvPr>
        </p:nvSpPr>
        <p:spPr>
          <a:xfrm>
            <a:off x="710006" y="4402285"/>
            <a:ext cx="7734747" cy="1500187"/>
          </a:xfrm>
        </p:spPr>
        <p:txBody>
          <a:bodyPr>
            <a:normAutofit/>
          </a:bodyPr>
          <a:lstStyle/>
          <a:p>
            <a:r>
              <a:rPr lang="en-US" sz="2800" dirty="0" smtClean="0"/>
              <a:t>Get the answer correct to get a prize! </a:t>
            </a:r>
            <a:endParaRPr lang="en-US" sz="2800" dirty="0"/>
          </a:p>
        </p:txBody>
      </p:sp>
    </p:spTree>
    <p:extLst>
      <p:ext uri="{BB962C8B-B14F-4D97-AF65-F5344CB8AC3E}">
        <p14:creationId xmlns:p14="http://schemas.microsoft.com/office/powerpoint/2010/main" val="1323922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310205"/>
            <a:ext cx="7745505" cy="3815957"/>
          </a:xfrm>
        </p:spPr>
        <p:txBody>
          <a:bodyPr>
            <a:normAutofit/>
          </a:bodyPr>
          <a:lstStyle/>
          <a:p>
            <a:pPr marL="411480" lvl="1" indent="0">
              <a:buNone/>
            </a:pPr>
            <a:r>
              <a:rPr lang="en-US" sz="3600" dirty="0"/>
              <a:t>Question: What is significant about this cup in relation to culture?</a:t>
            </a:r>
          </a:p>
        </p:txBody>
      </p:sp>
      <p:sp>
        <p:nvSpPr>
          <p:cNvPr id="3" name="Title 2"/>
          <p:cNvSpPr>
            <a:spLocks noGrp="1"/>
          </p:cNvSpPr>
          <p:nvPr>
            <p:ph type="title"/>
          </p:nvPr>
        </p:nvSpPr>
        <p:spPr/>
        <p:txBody>
          <a:bodyPr/>
          <a:lstStyle/>
          <a:p>
            <a:r>
              <a:rPr lang="en-US" sz="4400" dirty="0" smtClean="0"/>
              <a:t>Artifact </a:t>
            </a:r>
            <a:r>
              <a:rPr lang="en-US" sz="4400" dirty="0"/>
              <a:t>1 – Nestor's Cup:</a:t>
            </a:r>
          </a:p>
        </p:txBody>
      </p:sp>
    </p:spTree>
    <p:extLst>
      <p:ext uri="{BB962C8B-B14F-4D97-AF65-F5344CB8AC3E}">
        <p14:creationId xmlns:p14="http://schemas.microsoft.com/office/powerpoint/2010/main" val="87310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2657"/>
            <a:ext cx="7745505" cy="3883506"/>
          </a:xfrm>
        </p:spPr>
        <p:txBody>
          <a:bodyPr>
            <a:normAutofit/>
          </a:bodyPr>
          <a:lstStyle/>
          <a:p>
            <a:pPr marL="0" lvl="1" indent="0">
              <a:buNone/>
            </a:pPr>
            <a:r>
              <a:rPr lang="en-US" sz="3600" dirty="0"/>
              <a:t>Question: What is significant about this cup in relation to culture?</a:t>
            </a:r>
          </a:p>
          <a:p>
            <a:pPr marL="0" indent="0">
              <a:buNone/>
            </a:pPr>
            <a:endParaRPr lang="en-US" sz="3200" dirty="0"/>
          </a:p>
          <a:p>
            <a:pPr marL="0" indent="0">
              <a:buNone/>
            </a:pPr>
            <a:r>
              <a:rPr lang="en-US" sz="3200" dirty="0" smtClean="0"/>
              <a:t>Answer</a:t>
            </a:r>
            <a:r>
              <a:rPr lang="en-US" sz="3200" dirty="0"/>
              <a:t>: The use of the written language with the inscription is significant.</a:t>
            </a:r>
          </a:p>
        </p:txBody>
      </p:sp>
      <p:sp>
        <p:nvSpPr>
          <p:cNvPr id="3" name="Title 2"/>
          <p:cNvSpPr>
            <a:spLocks noGrp="1"/>
          </p:cNvSpPr>
          <p:nvPr>
            <p:ph type="title"/>
          </p:nvPr>
        </p:nvSpPr>
        <p:spPr>
          <a:xfrm>
            <a:off x="580397" y="546345"/>
            <a:ext cx="7756263" cy="1054250"/>
          </a:xfrm>
        </p:spPr>
        <p:txBody>
          <a:bodyPr/>
          <a:lstStyle/>
          <a:p>
            <a:r>
              <a:rPr lang="en-US" sz="4400" dirty="0"/>
              <a:t>Artifact 1 – Nestor's Cup:</a:t>
            </a:r>
          </a:p>
        </p:txBody>
      </p:sp>
    </p:spTree>
    <p:extLst>
      <p:ext uri="{BB962C8B-B14F-4D97-AF65-F5344CB8AC3E}">
        <p14:creationId xmlns:p14="http://schemas.microsoft.com/office/powerpoint/2010/main" val="3164097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8490" y="2842786"/>
            <a:ext cx="7745505" cy="3877815"/>
          </a:xfrm>
        </p:spPr>
        <p:txBody>
          <a:bodyPr>
            <a:normAutofit/>
          </a:bodyPr>
          <a:lstStyle/>
          <a:p>
            <a:pPr marL="0" indent="0">
              <a:buNone/>
            </a:pPr>
            <a:r>
              <a:rPr lang="en-US" sz="3200" dirty="0"/>
              <a:t>Q: When is it believed that this artifact was made?</a:t>
            </a:r>
          </a:p>
          <a:p>
            <a:endParaRPr lang="en-US" sz="3200" dirty="0"/>
          </a:p>
        </p:txBody>
      </p:sp>
      <p:sp>
        <p:nvSpPr>
          <p:cNvPr id="3" name="Title 2"/>
          <p:cNvSpPr>
            <a:spLocks noGrp="1"/>
          </p:cNvSpPr>
          <p:nvPr>
            <p:ph type="title"/>
          </p:nvPr>
        </p:nvSpPr>
        <p:spPr/>
        <p:txBody>
          <a:bodyPr/>
          <a:lstStyle/>
          <a:p>
            <a:r>
              <a:rPr lang="en-US" sz="3200" dirty="0"/>
              <a:t>Artifact </a:t>
            </a:r>
            <a:r>
              <a:rPr lang="en-US" sz="3200" dirty="0" smtClean="0"/>
              <a:t>2 </a:t>
            </a:r>
            <a:r>
              <a:rPr lang="en-US" sz="3200" dirty="0"/>
              <a:t>– Wine Vessel Depicting Agamemnon with </a:t>
            </a:r>
            <a:r>
              <a:rPr lang="en-US" sz="3200" dirty="0" err="1"/>
              <a:t>Chryses</a:t>
            </a:r>
            <a:r>
              <a:rPr lang="en-US" sz="3200" dirty="0"/>
              <a:t> and </a:t>
            </a:r>
            <a:r>
              <a:rPr lang="en-US" sz="3200" dirty="0" err="1"/>
              <a:t>Chryseis</a:t>
            </a:r>
            <a:r>
              <a:rPr lang="en-US" sz="3200" dirty="0"/>
              <a:t>:</a:t>
            </a:r>
          </a:p>
        </p:txBody>
      </p:sp>
    </p:spTree>
    <p:extLst>
      <p:ext uri="{BB962C8B-B14F-4D97-AF65-F5344CB8AC3E}">
        <p14:creationId xmlns:p14="http://schemas.microsoft.com/office/powerpoint/2010/main" val="2707376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Artifact 2 – Wine Vessel Depicting Agamemnon with </a:t>
            </a:r>
            <a:r>
              <a:rPr lang="en-US" sz="3200" dirty="0" err="1"/>
              <a:t>Chryses</a:t>
            </a:r>
            <a:r>
              <a:rPr lang="en-US" sz="3200" dirty="0"/>
              <a:t> and </a:t>
            </a:r>
            <a:r>
              <a:rPr lang="en-US" sz="3200" dirty="0" err="1"/>
              <a:t>Chryseis</a:t>
            </a:r>
            <a:r>
              <a:rPr lang="en-US" sz="3200" dirty="0"/>
              <a:t>:</a:t>
            </a:r>
          </a:p>
        </p:txBody>
      </p:sp>
      <p:sp>
        <p:nvSpPr>
          <p:cNvPr id="4" name="Rectangle 3"/>
          <p:cNvSpPr/>
          <p:nvPr/>
        </p:nvSpPr>
        <p:spPr>
          <a:xfrm>
            <a:off x="688490" y="2690336"/>
            <a:ext cx="8067050" cy="2554545"/>
          </a:xfrm>
          <a:prstGeom prst="rect">
            <a:avLst/>
          </a:prstGeom>
        </p:spPr>
        <p:txBody>
          <a:bodyPr wrap="square">
            <a:spAutoFit/>
          </a:bodyPr>
          <a:lstStyle/>
          <a:p>
            <a:r>
              <a:rPr lang="en-US" sz="3200" dirty="0" smtClean="0"/>
              <a:t>Q: When is it believed that this artifact was made?</a:t>
            </a:r>
          </a:p>
          <a:p>
            <a:endParaRPr lang="en-US" sz="3200" dirty="0" smtClean="0"/>
          </a:p>
          <a:p>
            <a:r>
              <a:rPr lang="en-US" sz="3200" dirty="0" smtClean="0"/>
              <a:t>A: It is believed that the vessel was made in 360 BCE.</a:t>
            </a:r>
            <a:endParaRPr lang="en-US" sz="3200" dirty="0"/>
          </a:p>
        </p:txBody>
      </p:sp>
    </p:spTree>
    <p:extLst>
      <p:ext uri="{BB962C8B-B14F-4D97-AF65-F5344CB8AC3E}">
        <p14:creationId xmlns:p14="http://schemas.microsoft.com/office/powerpoint/2010/main" val="3889975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a:p>
            <a:pPr marL="0" indent="0">
              <a:buNone/>
            </a:pPr>
            <a:r>
              <a:rPr lang="en-US" sz="3600" dirty="0"/>
              <a:t>Q: Who are the heroes depicted on this piece?</a:t>
            </a:r>
          </a:p>
          <a:p>
            <a:endParaRPr lang="en-US" dirty="0">
              <a:solidFill>
                <a:srgbClr val="000000"/>
              </a:solidFill>
            </a:endParaRPr>
          </a:p>
        </p:txBody>
      </p:sp>
      <p:sp>
        <p:nvSpPr>
          <p:cNvPr id="3" name="Title 2"/>
          <p:cNvSpPr>
            <a:spLocks noGrp="1"/>
          </p:cNvSpPr>
          <p:nvPr>
            <p:ph type="title"/>
          </p:nvPr>
        </p:nvSpPr>
        <p:spPr/>
        <p:txBody>
          <a:bodyPr/>
          <a:lstStyle/>
          <a:p>
            <a:r>
              <a:rPr lang="en-US" sz="3600" dirty="0"/>
              <a:t>Artifact </a:t>
            </a:r>
            <a:r>
              <a:rPr lang="en-US" sz="3600" dirty="0" smtClean="0"/>
              <a:t>3 </a:t>
            </a:r>
            <a:r>
              <a:rPr lang="en-US" sz="3600" dirty="0"/>
              <a:t>– Plate with Scene from the Iliad:</a:t>
            </a:r>
            <a:br>
              <a:rPr lang="en-US" sz="3600" dirty="0"/>
            </a:br>
            <a:endParaRPr lang="en-US" sz="3600" dirty="0"/>
          </a:p>
        </p:txBody>
      </p:sp>
    </p:spTree>
    <p:extLst>
      <p:ext uri="{BB962C8B-B14F-4D97-AF65-F5344CB8AC3E}">
        <p14:creationId xmlns:p14="http://schemas.microsoft.com/office/powerpoint/2010/main" val="1292512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3214" y="2423977"/>
            <a:ext cx="7745505" cy="3877815"/>
          </a:xfrm>
        </p:spPr>
        <p:txBody>
          <a:bodyPr>
            <a:normAutofit lnSpcReduction="10000"/>
          </a:bodyPr>
          <a:lstStyle/>
          <a:p>
            <a:endParaRPr lang="en-US" sz="3200" dirty="0">
              <a:solidFill>
                <a:srgbClr val="000000"/>
              </a:solidFill>
            </a:endParaRPr>
          </a:p>
          <a:p>
            <a:pPr marL="0" indent="0">
              <a:buNone/>
            </a:pPr>
            <a:r>
              <a:rPr lang="en-US" sz="3600" dirty="0" smtClean="0">
                <a:solidFill>
                  <a:srgbClr val="000000"/>
                </a:solidFill>
              </a:rPr>
              <a:t>Q:</a:t>
            </a:r>
            <a:r>
              <a:rPr lang="en-US" sz="3600" dirty="0"/>
              <a:t> </a:t>
            </a:r>
            <a:r>
              <a:rPr lang="en-US" sz="3600" dirty="0" smtClean="0"/>
              <a:t>Who </a:t>
            </a:r>
            <a:r>
              <a:rPr lang="en-US" sz="3600" dirty="0"/>
              <a:t>are the heroes depicted on this piece</a:t>
            </a:r>
            <a:r>
              <a:rPr lang="en-US" sz="3600" dirty="0" smtClean="0"/>
              <a:t>?</a:t>
            </a:r>
            <a:endParaRPr lang="en-US" sz="3600" dirty="0" smtClean="0">
              <a:solidFill>
                <a:srgbClr val="000000"/>
              </a:solidFill>
            </a:endParaRPr>
          </a:p>
          <a:p>
            <a:endParaRPr lang="en-US" sz="3200" dirty="0">
              <a:solidFill>
                <a:srgbClr val="000000"/>
              </a:solidFill>
            </a:endParaRPr>
          </a:p>
          <a:p>
            <a:endParaRPr lang="en-US" sz="3200" dirty="0" smtClean="0">
              <a:solidFill>
                <a:srgbClr val="000000"/>
              </a:solidFill>
            </a:endParaRPr>
          </a:p>
          <a:p>
            <a:pPr marL="0" indent="0">
              <a:buNone/>
            </a:pPr>
            <a:r>
              <a:rPr lang="en-US" sz="3200" dirty="0" smtClean="0">
                <a:solidFill>
                  <a:srgbClr val="000000"/>
                </a:solidFill>
              </a:rPr>
              <a:t>A</a:t>
            </a:r>
            <a:r>
              <a:rPr lang="en-US" sz="3200" dirty="0">
                <a:solidFill>
                  <a:srgbClr val="000000"/>
                </a:solidFill>
              </a:rPr>
              <a:t>: Hector and Menelaus are shown on the plate.</a:t>
            </a:r>
          </a:p>
          <a:p>
            <a:endParaRPr lang="en-US" dirty="0"/>
          </a:p>
        </p:txBody>
      </p:sp>
      <p:sp>
        <p:nvSpPr>
          <p:cNvPr id="3" name="Title 2"/>
          <p:cNvSpPr>
            <a:spLocks noGrp="1"/>
          </p:cNvSpPr>
          <p:nvPr>
            <p:ph type="title"/>
          </p:nvPr>
        </p:nvSpPr>
        <p:spPr/>
        <p:txBody>
          <a:bodyPr/>
          <a:lstStyle/>
          <a:p>
            <a:r>
              <a:rPr lang="en-US" sz="4400" dirty="0"/>
              <a:t>Artifact </a:t>
            </a:r>
            <a:r>
              <a:rPr lang="en-US" sz="4400" dirty="0" smtClean="0"/>
              <a:t>3 </a:t>
            </a:r>
            <a:r>
              <a:rPr lang="en-US" sz="4400" dirty="0"/>
              <a:t>– Plate with Scene from the Iliad:</a:t>
            </a:r>
            <a:br>
              <a:rPr lang="en-US" sz="4400" dirty="0"/>
            </a:br>
            <a:endParaRPr lang="en-US" sz="4400" dirty="0"/>
          </a:p>
        </p:txBody>
      </p:sp>
    </p:spTree>
    <p:extLst>
      <p:ext uri="{BB962C8B-B14F-4D97-AF65-F5344CB8AC3E}">
        <p14:creationId xmlns:p14="http://schemas.microsoft.com/office/powerpoint/2010/main" val="3354852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Nestor’s Cup</a:t>
            </a:r>
            <a:r>
              <a:rPr lang="en-US" sz="4800" dirty="0" smtClean="0"/>
              <a:t>, 735-720</a:t>
            </a:r>
            <a:endParaRPr lang="en-US" sz="4800" dirty="0"/>
          </a:p>
        </p:txBody>
      </p:sp>
      <p:sp>
        <p:nvSpPr>
          <p:cNvPr id="4" name="Content Placeholder 3"/>
          <p:cNvSpPr>
            <a:spLocks noGrp="1"/>
          </p:cNvSpPr>
          <p:nvPr>
            <p:ph sz="quarter" idx="14"/>
          </p:nvPr>
        </p:nvSpPr>
        <p:spPr>
          <a:xfrm>
            <a:off x="4373327" y="2213532"/>
            <a:ext cx="4865254" cy="4779568"/>
          </a:xfrm>
        </p:spPr>
        <p:txBody>
          <a:bodyPr>
            <a:normAutofit fontScale="92500" lnSpcReduction="10000"/>
          </a:bodyPr>
          <a:lstStyle/>
          <a:p>
            <a:r>
              <a:rPr lang="en-US" dirty="0" smtClean="0"/>
              <a:t>Greek, found in </a:t>
            </a:r>
            <a:r>
              <a:rPr lang="en-US" dirty="0"/>
              <a:t>Ischia, </a:t>
            </a:r>
            <a:r>
              <a:rPr lang="en-US" dirty="0" err="1"/>
              <a:t>Isola</a:t>
            </a:r>
            <a:r>
              <a:rPr lang="en-US" dirty="0"/>
              <a:t> d', Napoli, Campania (Italy</a:t>
            </a:r>
            <a:r>
              <a:rPr lang="en-US" dirty="0" smtClean="0"/>
              <a:t>)</a:t>
            </a:r>
          </a:p>
          <a:p>
            <a:endParaRPr lang="en-US" dirty="0" smtClean="0"/>
          </a:p>
          <a:p>
            <a:r>
              <a:rPr lang="en-US" dirty="0" smtClean="0"/>
              <a:t>Greek Inscription:</a:t>
            </a:r>
          </a:p>
          <a:p>
            <a:pPr marL="411480" lvl="1" indent="0">
              <a:buNone/>
            </a:pPr>
            <a:r>
              <a:rPr lang="el-GR" sz="1700" dirty="0"/>
              <a:t>ΝΕΣΤΟΡΟΣ:...:ΕΥΠΟΤΟΝ :ΠΟΤΕΡΙΟΝ ΗΟΣΔΑΤΟΔΕΠΙΕΣΙ:ΠΟΤΕΡ Ι..:ΗΥΤΙΚΑΚΕΝΟΝ ΗΙΜΕΡΟΣΗΑΙΡΕΣΕΙ:ΚΑΛΛ ΙΣΤΕΦΑΝΟ:ΑΦΡΟΔΙΤΕΣ </a:t>
            </a:r>
            <a:endParaRPr lang="en-US" sz="1700" dirty="0" smtClean="0"/>
          </a:p>
          <a:p>
            <a:pPr marL="411480" lvl="1" indent="0">
              <a:buNone/>
            </a:pPr>
            <a:endParaRPr lang="en-US" sz="1700" dirty="0" smtClean="0"/>
          </a:p>
          <a:p>
            <a:r>
              <a:rPr lang="en-US" dirty="0" smtClean="0"/>
              <a:t>Translation of Text from Greek:</a:t>
            </a:r>
          </a:p>
          <a:p>
            <a:pPr marL="411480" lvl="1" indent="0">
              <a:buNone/>
            </a:pPr>
            <a:r>
              <a:rPr lang="en-US" sz="1800" dirty="0" smtClean="0"/>
              <a:t>“I </a:t>
            </a:r>
            <a:r>
              <a:rPr lang="en-US" sz="1800" dirty="0"/>
              <a:t>am Nestor’s cup, good to drink from. Whoever drinks this cup empty, straightaway Desire for beautiful-crowned Aphrodite will seize him</a:t>
            </a:r>
            <a:r>
              <a:rPr lang="en-US" sz="1800" dirty="0" smtClean="0"/>
              <a:t>.”</a:t>
            </a:r>
          </a:p>
          <a:p>
            <a:pPr marL="411480" lvl="1" indent="0">
              <a:buNone/>
            </a:pPr>
            <a:endParaRPr lang="en-US" sz="1800" dirty="0" smtClean="0"/>
          </a:p>
          <a:p>
            <a:r>
              <a:rPr lang="en-US" dirty="0" smtClean="0"/>
              <a:t> Ceramic with paint</a:t>
            </a:r>
          </a:p>
        </p:txBody>
      </p:sp>
      <p:pic>
        <p:nvPicPr>
          <p:cNvPr id="11" name="Picture 10" descr="Screen Shot 2013-10-30 at 5.40.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163" y="2078432"/>
            <a:ext cx="3505551" cy="4779568"/>
          </a:xfrm>
          <a:prstGeom prst="rect">
            <a:avLst/>
          </a:prstGeom>
        </p:spPr>
      </p:pic>
    </p:spTree>
    <p:extLst>
      <p:ext uri="{BB962C8B-B14F-4D97-AF65-F5344CB8AC3E}">
        <p14:creationId xmlns:p14="http://schemas.microsoft.com/office/powerpoint/2010/main" val="5420997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972194"/>
            <a:ext cx="7745505" cy="3153968"/>
          </a:xfrm>
        </p:spPr>
        <p:txBody>
          <a:bodyPr/>
          <a:lstStyle/>
          <a:p>
            <a:pPr marL="0" indent="0">
              <a:buNone/>
            </a:pPr>
            <a:r>
              <a:rPr lang="en-US" sz="3200" dirty="0"/>
              <a:t>Q: What is this piece a part of and what does it depict?</a:t>
            </a:r>
          </a:p>
          <a:p>
            <a:endParaRPr lang="en-US" dirty="0"/>
          </a:p>
          <a:p>
            <a:pPr marL="0" indent="0">
              <a:buNone/>
            </a:pPr>
            <a:endParaRPr lang="en-US" dirty="0"/>
          </a:p>
        </p:txBody>
      </p:sp>
      <p:sp>
        <p:nvSpPr>
          <p:cNvPr id="3" name="Title 2"/>
          <p:cNvSpPr>
            <a:spLocks noGrp="1"/>
          </p:cNvSpPr>
          <p:nvPr>
            <p:ph type="title"/>
          </p:nvPr>
        </p:nvSpPr>
        <p:spPr/>
        <p:txBody>
          <a:bodyPr/>
          <a:lstStyle/>
          <a:p>
            <a:r>
              <a:rPr lang="en-US" sz="4000" dirty="0"/>
              <a:t>Artifact 4 – </a:t>
            </a:r>
            <a:r>
              <a:rPr lang="en-US" sz="4000" dirty="0" err="1"/>
              <a:t>Dinos</a:t>
            </a:r>
            <a:r>
              <a:rPr lang="en-US" sz="4000" dirty="0"/>
              <a:t> with Funeral Games for </a:t>
            </a:r>
            <a:r>
              <a:rPr lang="en-US" sz="4000" dirty="0" err="1"/>
              <a:t>Patroclus</a:t>
            </a:r>
            <a:r>
              <a:rPr lang="en-US" sz="4000" dirty="0"/>
              <a:t>:</a:t>
            </a:r>
          </a:p>
        </p:txBody>
      </p:sp>
    </p:spTree>
    <p:extLst>
      <p:ext uri="{BB962C8B-B14F-4D97-AF65-F5344CB8AC3E}">
        <p14:creationId xmlns:p14="http://schemas.microsoft.com/office/powerpoint/2010/main" val="603779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8" y="2680666"/>
            <a:ext cx="7745505" cy="3877815"/>
          </a:xfrm>
        </p:spPr>
        <p:txBody>
          <a:bodyPr>
            <a:normAutofit/>
          </a:bodyPr>
          <a:lstStyle/>
          <a:p>
            <a:pPr marL="0" indent="0">
              <a:buNone/>
            </a:pPr>
            <a:r>
              <a:rPr lang="en-US" sz="3200" dirty="0"/>
              <a:t>Q: What is this piece a part of and what does it depict?</a:t>
            </a:r>
          </a:p>
          <a:p>
            <a:pPr marL="0" indent="0">
              <a:buNone/>
            </a:pPr>
            <a:endParaRPr lang="en-US" sz="3200" dirty="0"/>
          </a:p>
          <a:p>
            <a:pPr marL="0" indent="0">
              <a:buNone/>
            </a:pPr>
            <a:r>
              <a:rPr lang="en-US" sz="3200" dirty="0"/>
              <a:t>A: A bowl that shows the games of </a:t>
            </a:r>
            <a:r>
              <a:rPr lang="en-US" sz="3200" dirty="0" err="1"/>
              <a:t>Patroclus</a:t>
            </a:r>
            <a:r>
              <a:rPr lang="en-US" sz="3200" dirty="0"/>
              <a:t>’ funeral.</a:t>
            </a:r>
          </a:p>
        </p:txBody>
      </p:sp>
      <p:sp>
        <p:nvSpPr>
          <p:cNvPr id="3" name="Title 2"/>
          <p:cNvSpPr>
            <a:spLocks noGrp="1"/>
          </p:cNvSpPr>
          <p:nvPr>
            <p:ph type="title"/>
          </p:nvPr>
        </p:nvSpPr>
        <p:spPr/>
        <p:txBody>
          <a:bodyPr/>
          <a:lstStyle/>
          <a:p>
            <a:r>
              <a:rPr lang="en-US" sz="4000" dirty="0"/>
              <a:t>Artifact 4 – </a:t>
            </a:r>
            <a:r>
              <a:rPr lang="en-US" sz="4000" dirty="0" err="1"/>
              <a:t>Dinos</a:t>
            </a:r>
            <a:r>
              <a:rPr lang="en-US" sz="4000" dirty="0"/>
              <a:t> with Funeral Games for </a:t>
            </a:r>
            <a:r>
              <a:rPr lang="en-US" sz="4000" dirty="0" err="1"/>
              <a:t>Patroclus</a:t>
            </a:r>
            <a:r>
              <a:rPr lang="en-US" sz="4000" dirty="0"/>
              <a:t>:</a:t>
            </a:r>
          </a:p>
        </p:txBody>
      </p:sp>
    </p:spTree>
    <p:extLst>
      <p:ext uri="{BB962C8B-B14F-4D97-AF65-F5344CB8AC3E}">
        <p14:creationId xmlns:p14="http://schemas.microsoft.com/office/powerpoint/2010/main" val="2406632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8490" y="2972367"/>
            <a:ext cx="7745505" cy="3877815"/>
          </a:xfrm>
        </p:spPr>
        <p:txBody>
          <a:bodyPr>
            <a:normAutofit/>
          </a:bodyPr>
          <a:lstStyle/>
          <a:p>
            <a:pPr marL="0" indent="0">
              <a:buNone/>
            </a:pPr>
            <a:r>
              <a:rPr lang="en-US" sz="3200" dirty="0"/>
              <a:t>Q: Where was this artifact discovered?</a:t>
            </a:r>
          </a:p>
          <a:p>
            <a:pPr marL="0" indent="0">
              <a:buNone/>
            </a:pPr>
            <a:endParaRPr lang="en-US" sz="3200" dirty="0"/>
          </a:p>
        </p:txBody>
      </p:sp>
      <p:sp>
        <p:nvSpPr>
          <p:cNvPr id="3" name="Title 2"/>
          <p:cNvSpPr>
            <a:spLocks noGrp="1"/>
          </p:cNvSpPr>
          <p:nvPr>
            <p:ph type="title"/>
          </p:nvPr>
        </p:nvSpPr>
        <p:spPr/>
        <p:txBody>
          <a:bodyPr/>
          <a:lstStyle/>
          <a:p>
            <a:r>
              <a:rPr lang="en-US" sz="2800" dirty="0"/>
              <a:t>Artifact 5 – Drinking Cup with Priam Pleading with Achilles for the Body of Hector:</a:t>
            </a:r>
          </a:p>
        </p:txBody>
      </p:sp>
    </p:spTree>
    <p:extLst>
      <p:ext uri="{BB962C8B-B14F-4D97-AF65-F5344CB8AC3E}">
        <p14:creationId xmlns:p14="http://schemas.microsoft.com/office/powerpoint/2010/main" val="3704949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694177"/>
            <a:ext cx="7745505" cy="3877815"/>
          </a:xfrm>
        </p:spPr>
        <p:txBody>
          <a:bodyPr>
            <a:normAutofit/>
          </a:bodyPr>
          <a:lstStyle/>
          <a:p>
            <a:pPr marL="0" indent="0">
              <a:buNone/>
            </a:pPr>
            <a:r>
              <a:rPr lang="en-US" sz="3200" dirty="0"/>
              <a:t>Q: Where was this artifact discovered?</a:t>
            </a:r>
          </a:p>
          <a:p>
            <a:pPr marL="0" indent="0">
              <a:buNone/>
            </a:pPr>
            <a:endParaRPr lang="en-US" sz="3200" dirty="0"/>
          </a:p>
          <a:p>
            <a:pPr marL="0" indent="0">
              <a:buNone/>
            </a:pPr>
            <a:r>
              <a:rPr lang="en-US" sz="3200" dirty="0"/>
              <a:t>A: The cup was discovered in Italy, in the city of </a:t>
            </a:r>
            <a:r>
              <a:rPr lang="en-US" sz="3200" dirty="0" err="1"/>
              <a:t>Cerveteri</a:t>
            </a:r>
            <a:r>
              <a:rPr lang="en-US" sz="3200" dirty="0"/>
              <a:t>.</a:t>
            </a:r>
          </a:p>
        </p:txBody>
      </p:sp>
      <p:sp>
        <p:nvSpPr>
          <p:cNvPr id="3" name="Title 2"/>
          <p:cNvSpPr>
            <a:spLocks noGrp="1"/>
          </p:cNvSpPr>
          <p:nvPr>
            <p:ph type="title"/>
          </p:nvPr>
        </p:nvSpPr>
        <p:spPr/>
        <p:txBody>
          <a:bodyPr/>
          <a:lstStyle/>
          <a:p>
            <a:r>
              <a:rPr lang="en-US" sz="2800" dirty="0"/>
              <a:t>Artifact 5 – Drinking Cup with Priam Pleading with Achilles for the Body of </a:t>
            </a:r>
            <a:r>
              <a:rPr lang="en-US" sz="2800" dirty="0" smtClean="0"/>
              <a:t>Hector</a:t>
            </a:r>
            <a:endParaRPr lang="en-US" dirty="0"/>
          </a:p>
        </p:txBody>
      </p:sp>
    </p:spTree>
    <p:extLst>
      <p:ext uri="{BB962C8B-B14F-4D97-AF65-F5344CB8AC3E}">
        <p14:creationId xmlns:p14="http://schemas.microsoft.com/office/powerpoint/2010/main" val="2440793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2141" y="2248347"/>
            <a:ext cx="8769052" cy="4609653"/>
          </a:xfrm>
        </p:spPr>
        <p:txBody>
          <a:bodyPr>
            <a:normAutofit fontScale="70000" lnSpcReduction="20000"/>
          </a:bodyPr>
          <a:lstStyle/>
          <a:p>
            <a:r>
              <a:rPr lang="en-US" dirty="0" err="1"/>
              <a:t>Brygos</a:t>
            </a:r>
            <a:r>
              <a:rPr lang="en-US" dirty="0"/>
              <a:t> Painter. </a:t>
            </a:r>
            <a:r>
              <a:rPr lang="en-US" i="1" dirty="0"/>
              <a:t>Drinking Cup with Priam Pleading with Achilles for the Body of Hector</a:t>
            </a:r>
            <a:r>
              <a:rPr lang="en-US" dirty="0"/>
              <a:t>. Ca. 490 BCE. </a:t>
            </a:r>
            <a:r>
              <a:rPr lang="en-US" dirty="0" err="1"/>
              <a:t>Kunsthistorisches</a:t>
            </a:r>
            <a:r>
              <a:rPr lang="en-US" dirty="0"/>
              <a:t> Museum Wien, Vienna. </a:t>
            </a:r>
            <a:r>
              <a:rPr lang="en-US" i="1" dirty="0"/>
              <a:t>Homer: Der Mythos Von </a:t>
            </a:r>
            <a:r>
              <a:rPr lang="en-US" i="1" dirty="0" err="1"/>
              <a:t>Troja</a:t>
            </a:r>
            <a:r>
              <a:rPr lang="en-US" i="1" dirty="0"/>
              <a:t> in </a:t>
            </a:r>
            <a:r>
              <a:rPr lang="en-US" i="1" dirty="0" err="1"/>
              <a:t>Dichtung</a:t>
            </a:r>
            <a:r>
              <a:rPr lang="en-US" i="1" dirty="0"/>
              <a:t> Und </a:t>
            </a:r>
            <a:r>
              <a:rPr lang="en-US" i="1" dirty="0" err="1"/>
              <a:t>Kunst</a:t>
            </a:r>
            <a:r>
              <a:rPr lang="en-US" dirty="0"/>
              <a:t>. By Joachim </a:t>
            </a:r>
            <a:r>
              <a:rPr lang="en-US" dirty="0" err="1"/>
              <a:t>Latacz</a:t>
            </a:r>
            <a:r>
              <a:rPr lang="en-US" dirty="0"/>
              <a:t>. </a:t>
            </a:r>
            <a:r>
              <a:rPr lang="en-US" dirty="0" err="1"/>
              <a:t>N.p</a:t>
            </a:r>
            <a:r>
              <a:rPr lang="en-US" dirty="0"/>
              <a:t>.: </a:t>
            </a:r>
            <a:r>
              <a:rPr lang="en-US" dirty="0" err="1"/>
              <a:t>n.p</a:t>
            </a:r>
            <a:r>
              <a:rPr lang="en-US" dirty="0"/>
              <a:t>., </a:t>
            </a:r>
            <a:r>
              <a:rPr lang="en-US" dirty="0" err="1"/>
              <a:t>n.d.</a:t>
            </a:r>
            <a:r>
              <a:rPr lang="en-US" dirty="0"/>
              <a:t> 384. </a:t>
            </a:r>
            <a:r>
              <a:rPr lang="en-US" i="1" dirty="0"/>
              <a:t>LUNA</a:t>
            </a:r>
            <a:r>
              <a:rPr lang="en-US" dirty="0"/>
              <a:t>. Web. 30 Oct. 2013.</a:t>
            </a:r>
          </a:p>
          <a:p>
            <a:r>
              <a:rPr lang="en-US" dirty="0" err="1"/>
              <a:t>Latacz</a:t>
            </a:r>
            <a:r>
              <a:rPr lang="en-US" dirty="0"/>
              <a:t>, Joachim. </a:t>
            </a:r>
            <a:r>
              <a:rPr lang="en-US" i="1" dirty="0"/>
              <a:t>Nestor's Cup</a:t>
            </a:r>
            <a:r>
              <a:rPr lang="en-US" dirty="0"/>
              <a:t>. Ca. 735-720 BCE. </a:t>
            </a:r>
            <a:r>
              <a:rPr lang="en-US" dirty="0" err="1"/>
              <a:t>Pithecusae</a:t>
            </a:r>
            <a:r>
              <a:rPr lang="en-US" dirty="0"/>
              <a:t> Archaeological Museum, </a:t>
            </a:r>
            <a:r>
              <a:rPr lang="en-US" dirty="0" err="1"/>
              <a:t>Lacco</a:t>
            </a:r>
            <a:r>
              <a:rPr lang="en-US" dirty="0"/>
              <a:t> </a:t>
            </a:r>
            <a:r>
              <a:rPr lang="en-US" dirty="0" err="1"/>
              <a:t>Ameno</a:t>
            </a:r>
            <a:r>
              <a:rPr lang="en-US" dirty="0"/>
              <a:t>, Napoli, Campania, Italy. </a:t>
            </a:r>
            <a:r>
              <a:rPr lang="en-US" i="1" dirty="0"/>
              <a:t>Homer: Der Mythos Von </a:t>
            </a:r>
            <a:r>
              <a:rPr lang="en-US" i="1" dirty="0" err="1"/>
              <a:t>Troja</a:t>
            </a:r>
            <a:r>
              <a:rPr lang="en-US" i="1" dirty="0"/>
              <a:t> in </a:t>
            </a:r>
            <a:r>
              <a:rPr lang="en-US" i="1" dirty="0" err="1"/>
              <a:t>Dichtung</a:t>
            </a:r>
            <a:r>
              <a:rPr lang="en-US" i="1" dirty="0"/>
              <a:t> Und </a:t>
            </a:r>
            <a:r>
              <a:rPr lang="en-US" i="1" dirty="0" err="1"/>
              <a:t>Kunst</a:t>
            </a:r>
            <a:r>
              <a:rPr lang="en-US" dirty="0"/>
              <a:t>. </a:t>
            </a:r>
            <a:r>
              <a:rPr lang="en-US" dirty="0" err="1"/>
              <a:t>N.p</a:t>
            </a:r>
            <a:r>
              <a:rPr lang="en-US" dirty="0"/>
              <a:t>.: </a:t>
            </a:r>
            <a:r>
              <a:rPr lang="en-US" dirty="0" err="1"/>
              <a:t>n.p</a:t>
            </a:r>
            <a:r>
              <a:rPr lang="en-US" dirty="0"/>
              <a:t>., </a:t>
            </a:r>
            <a:r>
              <a:rPr lang="en-US" dirty="0" err="1"/>
              <a:t>n.d.</a:t>
            </a:r>
            <a:r>
              <a:rPr lang="en-US" dirty="0"/>
              <a:t> 68. </a:t>
            </a:r>
            <a:r>
              <a:rPr lang="en-US" i="1" dirty="0"/>
              <a:t>LUNA</a:t>
            </a:r>
            <a:r>
              <a:rPr lang="en-US" dirty="0"/>
              <a:t>. Web. 30 Oct. 2013.</a:t>
            </a:r>
          </a:p>
          <a:p>
            <a:r>
              <a:rPr lang="en-US" dirty="0"/>
              <a:t>Painter of Athens. </a:t>
            </a:r>
            <a:r>
              <a:rPr lang="en-US" i="1" dirty="0"/>
              <a:t>Wine Vessel Depicting Agamemnon with </a:t>
            </a:r>
            <a:r>
              <a:rPr lang="en-US" i="1" dirty="0" err="1"/>
              <a:t>Chryses</a:t>
            </a:r>
            <a:r>
              <a:rPr lang="en-US" i="1" dirty="0"/>
              <a:t> and </a:t>
            </a:r>
            <a:r>
              <a:rPr lang="en-US" i="1" dirty="0" err="1"/>
              <a:t>Chryseis</a:t>
            </a:r>
            <a:r>
              <a:rPr lang="en-US" dirty="0"/>
              <a:t>. 360 BCE. Louvre, Paris. </a:t>
            </a:r>
            <a:r>
              <a:rPr lang="en-US" i="1" dirty="0"/>
              <a:t>Homer: Der Mythos Von </a:t>
            </a:r>
            <a:r>
              <a:rPr lang="en-US" i="1" dirty="0" err="1"/>
              <a:t>Troja</a:t>
            </a:r>
            <a:r>
              <a:rPr lang="en-US" i="1" dirty="0"/>
              <a:t> in </a:t>
            </a:r>
            <a:r>
              <a:rPr lang="en-US" i="1" dirty="0" err="1"/>
              <a:t>Dichtung</a:t>
            </a:r>
            <a:r>
              <a:rPr lang="en-US" i="1" dirty="0"/>
              <a:t> Und </a:t>
            </a:r>
            <a:r>
              <a:rPr lang="en-US" i="1" dirty="0" err="1"/>
              <a:t>Kunst</a:t>
            </a:r>
            <a:r>
              <a:rPr lang="en-US" dirty="0"/>
              <a:t>. By Joachim </a:t>
            </a:r>
            <a:r>
              <a:rPr lang="en-US" dirty="0" err="1"/>
              <a:t>Latacz</a:t>
            </a:r>
            <a:r>
              <a:rPr lang="en-US" dirty="0"/>
              <a:t>. </a:t>
            </a:r>
            <a:r>
              <a:rPr lang="en-US" dirty="0" err="1"/>
              <a:t>N.p</a:t>
            </a:r>
            <a:r>
              <a:rPr lang="en-US" dirty="0"/>
              <a:t>.: </a:t>
            </a:r>
            <a:r>
              <a:rPr lang="en-US" dirty="0" err="1"/>
              <a:t>n.p</a:t>
            </a:r>
            <a:r>
              <a:rPr lang="en-US" dirty="0"/>
              <a:t>., </a:t>
            </a:r>
            <a:r>
              <a:rPr lang="en-US" dirty="0" err="1"/>
              <a:t>n.d.</a:t>
            </a:r>
            <a:r>
              <a:rPr lang="en-US" dirty="0"/>
              <a:t> 359. </a:t>
            </a:r>
            <a:r>
              <a:rPr lang="en-US" i="1" dirty="0"/>
              <a:t>LUNA</a:t>
            </a:r>
            <a:r>
              <a:rPr lang="en-US" dirty="0"/>
              <a:t>. Web. 30 Oct. 2013.</a:t>
            </a:r>
          </a:p>
          <a:p>
            <a:r>
              <a:rPr lang="en-US" dirty="0" err="1"/>
              <a:t>Warry</a:t>
            </a:r>
            <a:r>
              <a:rPr lang="en-US" dirty="0"/>
              <a:t>, John. </a:t>
            </a:r>
            <a:r>
              <a:rPr lang="en-US" i="1" dirty="0"/>
              <a:t>Plate with Scene from the Iliad</a:t>
            </a:r>
            <a:r>
              <a:rPr lang="en-US" dirty="0"/>
              <a:t>. C. 625-600 BCE. British Museum, London. </a:t>
            </a:r>
            <a:r>
              <a:rPr lang="en-US" i="1" dirty="0"/>
              <a:t>Warfare in the Classical World</a:t>
            </a:r>
            <a:r>
              <a:rPr lang="en-US" dirty="0"/>
              <a:t>. </a:t>
            </a:r>
            <a:r>
              <a:rPr lang="en-US" dirty="0" err="1"/>
              <a:t>N.p</a:t>
            </a:r>
            <a:r>
              <a:rPr lang="en-US" dirty="0"/>
              <a:t>.: Salamander, 1980. 10. </a:t>
            </a:r>
            <a:r>
              <a:rPr lang="en-US" i="1" dirty="0"/>
              <a:t>LUNA</a:t>
            </a:r>
            <a:r>
              <a:rPr lang="en-US" dirty="0"/>
              <a:t>. Web. 30 Oct. 2013.</a:t>
            </a:r>
          </a:p>
          <a:p>
            <a:r>
              <a:rPr lang="en-US" dirty="0" err="1"/>
              <a:t>Sophilos</a:t>
            </a:r>
            <a:r>
              <a:rPr lang="en-US" dirty="0"/>
              <a:t>. </a:t>
            </a:r>
            <a:r>
              <a:rPr lang="en-US" i="1" dirty="0" err="1"/>
              <a:t>Dinos</a:t>
            </a:r>
            <a:r>
              <a:rPr lang="en-US" i="1" dirty="0"/>
              <a:t> with Funeral Games for </a:t>
            </a:r>
            <a:r>
              <a:rPr lang="en-US" i="1" dirty="0" err="1"/>
              <a:t>Patroclus</a:t>
            </a:r>
            <a:r>
              <a:rPr lang="en-US" i="1" dirty="0"/>
              <a:t>, Fragment</a:t>
            </a:r>
            <a:r>
              <a:rPr lang="en-US" dirty="0"/>
              <a:t>. Ca. 575-570 BCE. National Archaeological Museum, Athens. </a:t>
            </a:r>
            <a:r>
              <a:rPr lang="en-US" i="1" dirty="0"/>
              <a:t>Homer: Der Mythos Von </a:t>
            </a:r>
            <a:r>
              <a:rPr lang="en-US" i="1" dirty="0" err="1"/>
              <a:t>Troja</a:t>
            </a:r>
            <a:r>
              <a:rPr lang="en-US" i="1" dirty="0"/>
              <a:t> in </a:t>
            </a:r>
            <a:r>
              <a:rPr lang="en-US" i="1" dirty="0" err="1"/>
              <a:t>Dichtung</a:t>
            </a:r>
            <a:r>
              <a:rPr lang="en-US" i="1" dirty="0"/>
              <a:t> Und </a:t>
            </a:r>
            <a:r>
              <a:rPr lang="en-US" i="1" dirty="0" err="1"/>
              <a:t>Kunst</a:t>
            </a:r>
            <a:r>
              <a:rPr lang="en-US" dirty="0"/>
              <a:t>. By Joachim </a:t>
            </a:r>
            <a:r>
              <a:rPr lang="en-US" dirty="0" err="1"/>
              <a:t>Latacz</a:t>
            </a:r>
            <a:r>
              <a:rPr lang="en-US" dirty="0"/>
              <a:t>. </a:t>
            </a:r>
            <a:r>
              <a:rPr lang="en-US" dirty="0" err="1"/>
              <a:t>N.p</a:t>
            </a:r>
            <a:r>
              <a:rPr lang="en-US" dirty="0"/>
              <a:t>.: </a:t>
            </a:r>
            <a:r>
              <a:rPr lang="en-US" dirty="0" err="1"/>
              <a:t>n.p</a:t>
            </a:r>
            <a:r>
              <a:rPr lang="en-US" dirty="0"/>
              <a:t>., </a:t>
            </a:r>
            <a:r>
              <a:rPr lang="en-US" dirty="0" err="1"/>
              <a:t>n.d.</a:t>
            </a:r>
            <a:r>
              <a:rPr lang="en-US" dirty="0"/>
              <a:t> 136. </a:t>
            </a:r>
            <a:r>
              <a:rPr lang="en-US" i="1" dirty="0"/>
              <a:t>LUNA</a:t>
            </a:r>
            <a:r>
              <a:rPr lang="en-US" dirty="0"/>
              <a:t>. Web. 30 Oct. 2013. </a:t>
            </a:r>
          </a:p>
          <a:p>
            <a:r>
              <a:rPr lang="en-US" dirty="0"/>
              <a:t>Mora, Faustino. "Archaeologies of the Greek Past: Nestor's Cup - *** THIS FORUM IS ARCHIVED ***." </a:t>
            </a:r>
            <a:r>
              <a:rPr lang="en-US" i="1" dirty="0"/>
              <a:t>Archaeologies of the Greek Past: Nestor's Cup - *** THIS FORUM IS ARCHIVED ***</a:t>
            </a:r>
            <a:r>
              <a:rPr lang="en-US" dirty="0"/>
              <a:t>. </a:t>
            </a:r>
            <a:r>
              <a:rPr lang="en-US" dirty="0" err="1"/>
              <a:t>N.p</a:t>
            </a:r>
            <a:r>
              <a:rPr lang="en-US" dirty="0"/>
              <a:t>., </a:t>
            </a:r>
            <a:r>
              <a:rPr lang="en-US" dirty="0" err="1"/>
              <a:t>n.d.</a:t>
            </a:r>
            <a:r>
              <a:rPr lang="en-US" dirty="0"/>
              <a:t> Web. 30 Oct. 2013. http://proteus.brown.edu/greekpast/</a:t>
            </a:r>
            <a:r>
              <a:rPr lang="en-US" dirty="0" smtClean="0"/>
              <a:t>4695</a:t>
            </a:r>
            <a:endParaRPr lang="en-US" dirty="0"/>
          </a:p>
          <a:p>
            <a:endParaRPr lang="en-US" dirty="0"/>
          </a:p>
        </p:txBody>
      </p:sp>
      <p:sp>
        <p:nvSpPr>
          <p:cNvPr id="3" name="Title 2"/>
          <p:cNvSpPr>
            <a:spLocks noGrp="1"/>
          </p:cNvSpPr>
          <p:nvPr>
            <p:ph type="title"/>
          </p:nvPr>
        </p:nvSpPr>
        <p:spPr/>
        <p:txBody>
          <a:bodyPr/>
          <a:lstStyle/>
          <a:p>
            <a:r>
              <a:rPr lang="en-US" dirty="0" smtClean="0"/>
              <a:t>Bibliography</a:t>
            </a:r>
            <a:endParaRPr lang="en-US" dirty="0"/>
          </a:p>
        </p:txBody>
      </p:sp>
    </p:spTree>
    <p:extLst>
      <p:ext uri="{BB962C8B-B14F-4D97-AF65-F5344CB8AC3E}">
        <p14:creationId xmlns:p14="http://schemas.microsoft.com/office/powerpoint/2010/main" val="2692947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8" y="2410466"/>
            <a:ext cx="7745505" cy="4155380"/>
          </a:xfrm>
        </p:spPr>
        <p:txBody>
          <a:bodyPr/>
          <a:lstStyle/>
          <a:p>
            <a:r>
              <a:rPr lang="en-US" dirty="0" smtClean="0"/>
              <a:t>This clay drinking cup dates back to the Geometric Period, as it was created between 735-720 BC. This drinking cup, also called a </a:t>
            </a:r>
            <a:r>
              <a:rPr lang="en-US" dirty="0" err="1" smtClean="0"/>
              <a:t>kotyle</a:t>
            </a:r>
            <a:r>
              <a:rPr lang="en-US" dirty="0" smtClean="0"/>
              <a:t>, was discovered in </a:t>
            </a:r>
            <a:r>
              <a:rPr lang="en-US" dirty="0"/>
              <a:t>Ischia, </a:t>
            </a:r>
            <a:r>
              <a:rPr lang="en-US" dirty="0" err="1"/>
              <a:t>Isola</a:t>
            </a:r>
            <a:r>
              <a:rPr lang="en-US" dirty="0"/>
              <a:t> d', Napoli, </a:t>
            </a:r>
            <a:r>
              <a:rPr lang="en-US" dirty="0" smtClean="0"/>
              <a:t>Campania, which had historically been a Greek colony. Nestor’s cup is important because it contains the first epigraphic writing and because it uses the Phoenician inspired Greek alphabet for the first time. Nestor’s </a:t>
            </a:r>
            <a:r>
              <a:rPr lang="en-US" dirty="0"/>
              <a:t>cup can be seen at </a:t>
            </a:r>
            <a:r>
              <a:rPr lang="en-US" dirty="0" smtClean="0"/>
              <a:t>the Villa </a:t>
            </a:r>
            <a:r>
              <a:rPr lang="en-US" dirty="0" err="1"/>
              <a:t>Arbusto</a:t>
            </a:r>
            <a:r>
              <a:rPr lang="en-US" dirty="0"/>
              <a:t> Museum in </a:t>
            </a:r>
            <a:r>
              <a:rPr lang="en-US" dirty="0" err="1" smtClean="0"/>
              <a:t>Lacco</a:t>
            </a:r>
            <a:r>
              <a:rPr lang="en-US" dirty="0" smtClean="0"/>
              <a:t> </a:t>
            </a:r>
            <a:r>
              <a:rPr lang="en-US" dirty="0" err="1"/>
              <a:t>Amerno</a:t>
            </a:r>
            <a:r>
              <a:rPr lang="en-US" dirty="0"/>
              <a:t>, </a:t>
            </a:r>
            <a:r>
              <a:rPr lang="en-US" dirty="0" smtClean="0"/>
              <a:t>Ischia.  </a:t>
            </a:r>
            <a:endParaRPr lang="en-US" dirty="0"/>
          </a:p>
        </p:txBody>
      </p:sp>
      <p:sp>
        <p:nvSpPr>
          <p:cNvPr id="3" name="Title 2"/>
          <p:cNvSpPr>
            <a:spLocks noGrp="1"/>
          </p:cNvSpPr>
          <p:nvPr>
            <p:ph type="title"/>
          </p:nvPr>
        </p:nvSpPr>
        <p:spPr/>
        <p:txBody>
          <a:bodyPr/>
          <a:lstStyle/>
          <a:p>
            <a:r>
              <a:rPr lang="en-US" sz="4800" dirty="0" smtClean="0"/>
              <a:t>Nestor’s Cup</a:t>
            </a:r>
            <a:endParaRPr lang="en-US" sz="4800" dirty="0"/>
          </a:p>
        </p:txBody>
      </p:sp>
    </p:spTree>
    <p:extLst>
      <p:ext uri="{BB962C8B-B14F-4D97-AF65-F5344CB8AC3E}">
        <p14:creationId xmlns:p14="http://schemas.microsoft.com/office/powerpoint/2010/main" val="24451598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450997"/>
            <a:ext cx="7745505" cy="3877815"/>
          </a:xfrm>
        </p:spPr>
        <p:txBody>
          <a:bodyPr/>
          <a:lstStyle/>
          <a:p>
            <a:r>
              <a:rPr lang="en-US" dirty="0" smtClean="0"/>
              <a:t>Homeric Reference:</a:t>
            </a:r>
          </a:p>
          <a:p>
            <a:pPr lvl="1"/>
            <a:r>
              <a:rPr lang="cs-CZ" i="1" dirty="0" smtClean="0"/>
              <a:t>Iliad</a:t>
            </a:r>
            <a:r>
              <a:rPr lang="cs-CZ" dirty="0" smtClean="0"/>
              <a:t> </a:t>
            </a:r>
            <a:r>
              <a:rPr lang="cs-CZ" dirty="0"/>
              <a:t>(</a:t>
            </a:r>
            <a:r>
              <a:rPr lang="cs-CZ" dirty="0" smtClean="0"/>
              <a:t>11.631-637)</a:t>
            </a:r>
          </a:p>
          <a:p>
            <a:pPr lvl="2"/>
            <a:r>
              <a:rPr lang="en-US" dirty="0" smtClean="0"/>
              <a:t>“…and beside it, a beautifully wrought cup which the old man brought with him from home. It was set with golden nails, the eared handles upon it were four and on either side there were fashioned two doves of gold, feeding, and there were double bases beneath it. Another man with great effort could lift it full from the table, but Nestor, aged as he was, lifted it without strain.”</a:t>
            </a:r>
            <a:endParaRPr lang="en-US" dirty="0"/>
          </a:p>
        </p:txBody>
      </p:sp>
      <p:sp>
        <p:nvSpPr>
          <p:cNvPr id="3" name="Title 2"/>
          <p:cNvSpPr>
            <a:spLocks noGrp="1"/>
          </p:cNvSpPr>
          <p:nvPr>
            <p:ph type="title"/>
          </p:nvPr>
        </p:nvSpPr>
        <p:spPr/>
        <p:txBody>
          <a:bodyPr/>
          <a:lstStyle/>
          <a:p>
            <a:r>
              <a:rPr lang="en-US" dirty="0" smtClean="0"/>
              <a:t>Nestor’s Cup</a:t>
            </a:r>
            <a:endParaRPr lang="en-US" dirty="0"/>
          </a:p>
        </p:txBody>
      </p:sp>
    </p:spTree>
    <p:extLst>
      <p:ext uri="{BB962C8B-B14F-4D97-AF65-F5344CB8AC3E}">
        <p14:creationId xmlns:p14="http://schemas.microsoft.com/office/powerpoint/2010/main" val="44917434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94" y="135100"/>
            <a:ext cx="8917680" cy="1489306"/>
          </a:xfrm>
        </p:spPr>
        <p:txBody>
          <a:bodyPr/>
          <a:lstStyle/>
          <a:p>
            <a:r>
              <a:rPr lang="en-US" sz="4000" b="1" dirty="0" smtClean="0"/>
              <a:t>Wine Vessel Depicting Agamemnon with </a:t>
            </a:r>
            <a:r>
              <a:rPr lang="en-US" sz="4000" b="1" dirty="0" err="1" smtClean="0"/>
              <a:t>Chryses</a:t>
            </a:r>
            <a:r>
              <a:rPr lang="en-US" sz="4000" b="1" dirty="0" smtClean="0"/>
              <a:t> and </a:t>
            </a:r>
            <a:r>
              <a:rPr lang="en-US" sz="4000" b="1" dirty="0" err="1" smtClean="0"/>
              <a:t>Chryseis</a:t>
            </a:r>
            <a:r>
              <a:rPr lang="en-US" sz="4000" dirty="0" smtClean="0"/>
              <a:t>, 360 BC</a:t>
            </a:r>
            <a:endParaRPr lang="en-US" sz="4000" dirty="0"/>
          </a:p>
        </p:txBody>
      </p:sp>
      <p:sp>
        <p:nvSpPr>
          <p:cNvPr id="4" name="Content Placeholder 3"/>
          <p:cNvSpPr>
            <a:spLocks noGrp="1"/>
          </p:cNvSpPr>
          <p:nvPr>
            <p:ph sz="quarter" idx="14"/>
          </p:nvPr>
        </p:nvSpPr>
        <p:spPr>
          <a:xfrm>
            <a:off x="4645151" y="2618559"/>
            <a:ext cx="4380623" cy="4514706"/>
          </a:xfrm>
        </p:spPr>
        <p:txBody>
          <a:bodyPr/>
          <a:lstStyle/>
          <a:p>
            <a:r>
              <a:rPr lang="en-US" dirty="0" smtClean="0"/>
              <a:t>Greek; from Taranto, Italy</a:t>
            </a:r>
          </a:p>
          <a:p>
            <a:endParaRPr lang="en-US" dirty="0"/>
          </a:p>
          <a:p>
            <a:r>
              <a:rPr lang="en-US" dirty="0" smtClean="0"/>
              <a:t> </a:t>
            </a:r>
            <a:r>
              <a:rPr lang="en-US" dirty="0"/>
              <a:t>This </a:t>
            </a:r>
            <a:r>
              <a:rPr lang="en-US" dirty="0" err="1"/>
              <a:t>Apulian</a:t>
            </a:r>
            <a:r>
              <a:rPr lang="en-US" dirty="0"/>
              <a:t> </a:t>
            </a:r>
            <a:r>
              <a:rPr lang="en-US" dirty="0" err="1"/>
              <a:t>krater</a:t>
            </a:r>
            <a:r>
              <a:rPr lang="en-US" dirty="0"/>
              <a:t> depicts </a:t>
            </a:r>
            <a:r>
              <a:rPr lang="en-US" dirty="0" err="1"/>
              <a:t>Chryses</a:t>
            </a:r>
            <a:r>
              <a:rPr lang="en-US" dirty="0"/>
              <a:t>, the priest of Apollo, begging Agamemnon for the return of his daughter, </a:t>
            </a:r>
            <a:r>
              <a:rPr lang="en-US" dirty="0" err="1"/>
              <a:t>Chryseis</a:t>
            </a:r>
            <a:r>
              <a:rPr lang="en-US" dirty="0"/>
              <a:t>. </a:t>
            </a:r>
            <a:endParaRPr lang="en-US" dirty="0" smtClean="0"/>
          </a:p>
          <a:p>
            <a:endParaRPr lang="en-US" dirty="0"/>
          </a:p>
          <a:p>
            <a:r>
              <a:rPr lang="en-US" dirty="0" smtClean="0"/>
              <a:t>Ceramics, clay and paint</a:t>
            </a:r>
            <a:endParaRPr lang="en-US" dirty="0"/>
          </a:p>
          <a:p>
            <a:endParaRPr lang="en-US" dirty="0"/>
          </a:p>
        </p:txBody>
      </p:sp>
      <p:pic>
        <p:nvPicPr>
          <p:cNvPr id="7" name="Content Placeholder 6" descr="Screen Shot 2013-10-31 at 12.38.41 AM.png"/>
          <p:cNvPicPr>
            <a:picLocks noGrp="1" noChangeAspect="1"/>
          </p:cNvPicPr>
          <p:nvPr>
            <p:ph sz="quarter" idx="13"/>
          </p:nvPr>
        </p:nvPicPr>
        <p:blipFill>
          <a:blip r:embed="rId2">
            <a:extLst>
              <a:ext uri="{28A0092B-C50C-407E-A947-70E740481C1C}">
                <a14:useLocalDpi xmlns:a14="http://schemas.microsoft.com/office/drawing/2010/main" val="0"/>
              </a:ext>
            </a:extLst>
          </a:blip>
          <a:srcRect l="5080" r="5080"/>
          <a:stretch>
            <a:fillRect/>
          </a:stretch>
        </p:blipFill>
        <p:spPr>
          <a:xfrm>
            <a:off x="283745" y="1940370"/>
            <a:ext cx="3688676" cy="4917630"/>
          </a:xfrm>
        </p:spPr>
      </p:pic>
    </p:spTree>
    <p:extLst>
      <p:ext uri="{BB962C8B-B14F-4D97-AF65-F5344CB8AC3E}">
        <p14:creationId xmlns:p14="http://schemas.microsoft.com/office/powerpoint/2010/main" val="15728699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24406"/>
          </a:xfrm>
        </p:spPr>
        <p:txBody>
          <a:bodyPr/>
          <a:lstStyle/>
          <a:p>
            <a:r>
              <a:rPr lang="en-US" sz="3600" dirty="0"/>
              <a:t>Wine Vessel Depicting Agamemnon with </a:t>
            </a:r>
            <a:r>
              <a:rPr lang="en-US" sz="3600" dirty="0" err="1"/>
              <a:t>Chryses</a:t>
            </a:r>
            <a:r>
              <a:rPr lang="en-US" sz="3600" dirty="0"/>
              <a:t> and </a:t>
            </a:r>
            <a:r>
              <a:rPr lang="en-US" sz="3600" dirty="0" err="1"/>
              <a:t>Chryseis</a:t>
            </a:r>
            <a:endParaRPr lang="en-US" sz="3600" dirty="0"/>
          </a:p>
        </p:txBody>
      </p:sp>
      <p:sp>
        <p:nvSpPr>
          <p:cNvPr id="3" name="Content Placeholder 2"/>
          <p:cNvSpPr>
            <a:spLocks noGrp="1"/>
          </p:cNvSpPr>
          <p:nvPr>
            <p:ph sz="quarter" idx="13"/>
          </p:nvPr>
        </p:nvSpPr>
        <p:spPr>
          <a:xfrm>
            <a:off x="685800" y="2821209"/>
            <a:ext cx="7853554" cy="3877056"/>
          </a:xfrm>
        </p:spPr>
        <p:txBody>
          <a:bodyPr/>
          <a:lstStyle/>
          <a:p>
            <a:r>
              <a:rPr lang="en-US" dirty="0" smtClean="0"/>
              <a:t>The </a:t>
            </a:r>
            <a:r>
              <a:rPr lang="en-US" dirty="0" err="1" smtClean="0"/>
              <a:t>krater</a:t>
            </a:r>
            <a:r>
              <a:rPr lang="en-US" dirty="0" smtClean="0"/>
              <a:t> dates back to the Classical Period, as it was created around 360 BC. It depicts a scene from Book I lines 13-37, when </a:t>
            </a:r>
            <a:r>
              <a:rPr lang="en-US" dirty="0" err="1" smtClean="0"/>
              <a:t>Chryses</a:t>
            </a:r>
            <a:r>
              <a:rPr lang="en-US" dirty="0" smtClean="0"/>
              <a:t>, on his knees before Agamemnon, begs for his daughter’s return. This large drinking vessel, can be seen in </a:t>
            </a:r>
            <a:r>
              <a:rPr lang="en-US" dirty="0"/>
              <a:t>the </a:t>
            </a:r>
            <a:r>
              <a:rPr lang="en-US" dirty="0" err="1"/>
              <a:t>Musée</a:t>
            </a:r>
            <a:r>
              <a:rPr lang="en-US" dirty="0"/>
              <a:t> du </a:t>
            </a:r>
            <a:r>
              <a:rPr lang="en-US" dirty="0" smtClean="0"/>
              <a:t>Louvre in Paris</a:t>
            </a:r>
            <a:r>
              <a:rPr lang="en-US" dirty="0"/>
              <a:t>, </a:t>
            </a:r>
            <a:r>
              <a:rPr lang="en-US" dirty="0" smtClean="0"/>
              <a:t>France. </a:t>
            </a:r>
          </a:p>
          <a:p>
            <a:endParaRPr lang="en-US" dirty="0"/>
          </a:p>
          <a:p>
            <a:endParaRPr lang="en-US" dirty="0" smtClean="0"/>
          </a:p>
          <a:p>
            <a:endParaRPr lang="en-US" dirty="0"/>
          </a:p>
        </p:txBody>
      </p:sp>
    </p:spTree>
    <p:extLst>
      <p:ext uri="{BB962C8B-B14F-4D97-AF65-F5344CB8AC3E}">
        <p14:creationId xmlns:p14="http://schemas.microsoft.com/office/powerpoint/2010/main" val="34933646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18809"/>
            <a:ext cx="8458200" cy="1205596"/>
          </a:xfrm>
        </p:spPr>
        <p:txBody>
          <a:bodyPr/>
          <a:lstStyle/>
          <a:p>
            <a:r>
              <a:rPr lang="en-US" sz="4000" b="1" dirty="0"/>
              <a:t>Plate with scene from the </a:t>
            </a:r>
            <a:r>
              <a:rPr lang="en-US" sz="4000" b="1" i="1" dirty="0" smtClean="0"/>
              <a:t>Iliad</a:t>
            </a:r>
            <a:r>
              <a:rPr lang="en-US" sz="4000" dirty="0" smtClean="0"/>
              <a:t>,</a:t>
            </a:r>
            <a:r>
              <a:rPr lang="en-US" sz="4000" b="1" dirty="0" smtClean="0"/>
              <a:t> </a:t>
            </a:r>
            <a:r>
              <a:rPr lang="en-US" sz="3600" dirty="0" smtClean="0"/>
              <a:t>625-600 BC</a:t>
            </a:r>
            <a:r>
              <a:rPr lang="en-US" sz="2400" dirty="0"/>
              <a:t/>
            </a:r>
            <a:br>
              <a:rPr lang="en-US" sz="2400" dirty="0"/>
            </a:br>
            <a:endParaRPr lang="en-US" sz="2400" dirty="0"/>
          </a:p>
        </p:txBody>
      </p:sp>
      <p:pic>
        <p:nvPicPr>
          <p:cNvPr id="5" name="Content Placeholder 4" descr="Screen Shot 2013-10-31 at 2.35.52 AM.png"/>
          <p:cNvPicPr>
            <a:picLocks noGrp="1" noChangeAspect="1"/>
          </p:cNvPicPr>
          <p:nvPr>
            <p:ph sz="quarter" idx="13"/>
          </p:nvPr>
        </p:nvPicPr>
        <p:blipFill>
          <a:blip r:embed="rId2">
            <a:extLst>
              <a:ext uri="{28A0092B-C50C-407E-A947-70E740481C1C}">
                <a14:useLocalDpi xmlns:a14="http://schemas.microsoft.com/office/drawing/2010/main" val="0"/>
              </a:ext>
            </a:extLst>
          </a:blip>
          <a:srcRect t="5984" b="5984"/>
          <a:stretch>
            <a:fillRect/>
          </a:stretch>
        </p:blipFill>
        <p:spPr>
          <a:xfrm>
            <a:off x="159288" y="2269652"/>
            <a:ext cx="4718413" cy="4436845"/>
          </a:xfrm>
        </p:spPr>
      </p:pic>
      <p:sp>
        <p:nvSpPr>
          <p:cNvPr id="4" name="Content Placeholder 3"/>
          <p:cNvSpPr>
            <a:spLocks noGrp="1"/>
          </p:cNvSpPr>
          <p:nvPr>
            <p:ph sz="quarter" idx="14"/>
          </p:nvPr>
        </p:nvSpPr>
        <p:spPr>
          <a:xfrm>
            <a:off x="5050498" y="2269652"/>
            <a:ext cx="3998919" cy="4436845"/>
          </a:xfrm>
        </p:spPr>
        <p:txBody>
          <a:bodyPr/>
          <a:lstStyle/>
          <a:p>
            <a:r>
              <a:rPr lang="en-US" dirty="0" smtClean="0"/>
              <a:t>Greek: created in Rhodes, Greece</a:t>
            </a:r>
          </a:p>
          <a:p>
            <a:endParaRPr lang="en-US" dirty="0"/>
          </a:p>
          <a:p>
            <a:r>
              <a:rPr lang="en-US" dirty="0" smtClean="0"/>
              <a:t>This plate depicts Hector and Menelaus fighting over the Trojan, </a:t>
            </a:r>
            <a:r>
              <a:rPr lang="en-US" dirty="0" err="1" smtClean="0"/>
              <a:t>Euphorbus</a:t>
            </a:r>
            <a:r>
              <a:rPr lang="en-US" dirty="0" smtClean="0"/>
              <a:t>, who had been killed in battle</a:t>
            </a:r>
          </a:p>
          <a:p>
            <a:endParaRPr lang="en-US" dirty="0"/>
          </a:p>
          <a:p>
            <a:r>
              <a:rPr lang="en-US" dirty="0" smtClean="0"/>
              <a:t>Terracotta, painted</a:t>
            </a:r>
            <a:endParaRPr lang="en-US" dirty="0"/>
          </a:p>
        </p:txBody>
      </p:sp>
    </p:spTree>
    <p:extLst>
      <p:ext uri="{BB962C8B-B14F-4D97-AF65-F5344CB8AC3E}">
        <p14:creationId xmlns:p14="http://schemas.microsoft.com/office/powerpoint/2010/main" val="1769791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761726"/>
            <a:ext cx="7745505" cy="3877815"/>
          </a:xfrm>
        </p:spPr>
        <p:txBody>
          <a:bodyPr/>
          <a:lstStyle/>
          <a:p>
            <a:r>
              <a:rPr lang="en-US" dirty="0" smtClean="0"/>
              <a:t>This plate was found in Rhodes, Greece, and can be traced back to the Archaic period.  This plate depicts the battle between Menelaus and Hector for the body of </a:t>
            </a:r>
            <a:r>
              <a:rPr lang="en-US" dirty="0" err="1" smtClean="0"/>
              <a:t>Euphorbus</a:t>
            </a:r>
            <a:r>
              <a:rPr lang="en-US" dirty="0" smtClean="0"/>
              <a:t>. These Bronze Age characters are wearing armor that existed in the 7</a:t>
            </a:r>
            <a:r>
              <a:rPr lang="en-US" baseline="30000" dirty="0" smtClean="0"/>
              <a:t>th</a:t>
            </a:r>
            <a:r>
              <a:rPr lang="en-US" dirty="0" smtClean="0"/>
              <a:t> century, so this plate was designed sometime within the 7</a:t>
            </a:r>
            <a:r>
              <a:rPr lang="en-US" baseline="30000" dirty="0" smtClean="0"/>
              <a:t>th</a:t>
            </a:r>
            <a:r>
              <a:rPr lang="en-US" dirty="0" smtClean="0"/>
              <a:t> century. This plate can now be found in the London, GRB, British Museum. </a:t>
            </a:r>
            <a:endParaRPr lang="en-US" dirty="0"/>
          </a:p>
        </p:txBody>
      </p:sp>
      <p:sp>
        <p:nvSpPr>
          <p:cNvPr id="3" name="Title 2"/>
          <p:cNvSpPr>
            <a:spLocks noGrp="1"/>
          </p:cNvSpPr>
          <p:nvPr>
            <p:ph type="title"/>
          </p:nvPr>
        </p:nvSpPr>
        <p:spPr/>
        <p:txBody>
          <a:bodyPr/>
          <a:lstStyle/>
          <a:p>
            <a:r>
              <a:rPr lang="en-US" sz="4000" b="1" dirty="0"/>
              <a:t>Plate with scene from the </a:t>
            </a:r>
            <a:r>
              <a:rPr lang="en-US" sz="4000" b="1" i="1" dirty="0"/>
              <a:t>Iliad</a:t>
            </a:r>
            <a:r>
              <a:rPr lang="en-US" sz="4000" dirty="0"/>
              <a:t>,</a:t>
            </a:r>
            <a:r>
              <a:rPr lang="en-US" sz="4000" b="1" dirty="0"/>
              <a:t> </a:t>
            </a:r>
            <a:endParaRPr lang="en-US" sz="4000" dirty="0"/>
          </a:p>
        </p:txBody>
      </p:sp>
    </p:spTree>
    <p:extLst>
      <p:ext uri="{BB962C8B-B14F-4D97-AF65-F5344CB8AC3E}">
        <p14:creationId xmlns:p14="http://schemas.microsoft.com/office/powerpoint/2010/main" val="2896904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err="1"/>
              <a:t>Dinos</a:t>
            </a:r>
            <a:r>
              <a:rPr lang="en-US" sz="3600" b="1" dirty="0"/>
              <a:t> with Funeral Games for </a:t>
            </a:r>
            <a:r>
              <a:rPr lang="en-US" sz="3600" b="1" dirty="0" err="1"/>
              <a:t>Patroclus</a:t>
            </a:r>
            <a:r>
              <a:rPr lang="en-US" sz="3600" b="1" dirty="0"/>
              <a:t>, </a:t>
            </a:r>
            <a:r>
              <a:rPr lang="en-US" sz="3600" b="1" dirty="0" smtClean="0"/>
              <a:t>fragment, </a:t>
            </a:r>
            <a:r>
              <a:rPr lang="en-US" sz="3200" dirty="0"/>
              <a:t>580-570 BCE </a:t>
            </a:r>
            <a:r>
              <a:rPr lang="en-US" sz="3600" b="1" dirty="0"/>
              <a:t/>
            </a:r>
            <a:br>
              <a:rPr lang="en-US" sz="3600" b="1" dirty="0"/>
            </a:br>
            <a:endParaRPr lang="en-US" sz="3600" dirty="0"/>
          </a:p>
        </p:txBody>
      </p:sp>
      <p:pic>
        <p:nvPicPr>
          <p:cNvPr id="8" name="Content Placeholder 7" descr="Screen Shot 2013-10-31 at 3.14.04 AM.png"/>
          <p:cNvPicPr>
            <a:picLocks noGrp="1" noChangeAspect="1"/>
          </p:cNvPicPr>
          <p:nvPr>
            <p:ph sz="quarter" idx="13"/>
          </p:nvPr>
        </p:nvPicPr>
        <p:blipFill>
          <a:blip r:embed="rId2">
            <a:extLst>
              <a:ext uri="{28A0092B-C50C-407E-A947-70E740481C1C}">
                <a14:useLocalDpi xmlns:a14="http://schemas.microsoft.com/office/drawing/2010/main" val="0"/>
              </a:ext>
            </a:extLst>
          </a:blip>
          <a:srcRect t="3115" b="3115"/>
          <a:stretch>
            <a:fillRect/>
          </a:stretch>
        </p:blipFill>
        <p:spPr>
          <a:xfrm>
            <a:off x="121604" y="2416108"/>
            <a:ext cx="4667919" cy="4133943"/>
          </a:xfrm>
        </p:spPr>
      </p:pic>
      <p:sp>
        <p:nvSpPr>
          <p:cNvPr id="4" name="Content Placeholder 3"/>
          <p:cNvSpPr>
            <a:spLocks noGrp="1"/>
          </p:cNvSpPr>
          <p:nvPr>
            <p:ph sz="quarter" idx="14"/>
          </p:nvPr>
        </p:nvSpPr>
        <p:spPr>
          <a:xfrm>
            <a:off x="5036988" y="2253988"/>
            <a:ext cx="3803904" cy="3877056"/>
          </a:xfrm>
        </p:spPr>
        <p:txBody>
          <a:bodyPr/>
          <a:lstStyle/>
          <a:p>
            <a:r>
              <a:rPr lang="en-US" dirty="0" smtClean="0"/>
              <a:t>Greek, Greece painted by </a:t>
            </a:r>
            <a:r>
              <a:rPr lang="en-US" dirty="0" err="1" smtClean="0"/>
              <a:t>Sophilos</a:t>
            </a:r>
            <a:endParaRPr lang="en-US" dirty="0" smtClean="0"/>
          </a:p>
          <a:p>
            <a:endParaRPr lang="en-US" dirty="0"/>
          </a:p>
          <a:p>
            <a:r>
              <a:rPr lang="en-US" dirty="0" smtClean="0"/>
              <a:t>Depicts the funerary games of </a:t>
            </a:r>
            <a:r>
              <a:rPr lang="en-US" dirty="0" err="1" smtClean="0"/>
              <a:t>Patroclus</a:t>
            </a:r>
            <a:r>
              <a:rPr lang="en-US" dirty="0" smtClean="0"/>
              <a:t> in the </a:t>
            </a:r>
            <a:r>
              <a:rPr lang="en-US" i="1" dirty="0" smtClean="0"/>
              <a:t>Iliad</a:t>
            </a:r>
          </a:p>
          <a:p>
            <a:endParaRPr lang="en-US" dirty="0"/>
          </a:p>
          <a:p>
            <a:r>
              <a:rPr lang="en-US" dirty="0" smtClean="0"/>
              <a:t>Ceramic; clay, paint</a:t>
            </a:r>
          </a:p>
        </p:txBody>
      </p:sp>
    </p:spTree>
    <p:extLst>
      <p:ext uri="{BB962C8B-B14F-4D97-AF65-F5344CB8AC3E}">
        <p14:creationId xmlns:p14="http://schemas.microsoft.com/office/powerpoint/2010/main" val="21662161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Hardcover.thmx</Template>
  <TotalTime>635</TotalTime>
  <Words>1407</Words>
  <Application>Microsoft Macintosh PowerPoint</Application>
  <PresentationFormat>On-screen Show (4:3)</PresentationFormat>
  <Paragraphs>93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Hardcover</vt:lpstr>
      <vt:lpstr>The Real Buzz: Feasting and Partying in the Homeric Epic</vt:lpstr>
      <vt:lpstr>Nestor’s Cup, 735-720</vt:lpstr>
      <vt:lpstr>Nestor’s Cup</vt:lpstr>
      <vt:lpstr>Nestor’s Cup</vt:lpstr>
      <vt:lpstr>Wine Vessel Depicting Agamemnon with Chryses and Chryseis, 360 BC</vt:lpstr>
      <vt:lpstr>Wine Vessel Depicting Agamemnon with Chryses and Chryseis</vt:lpstr>
      <vt:lpstr>Plate with scene from the Iliad, 625-600 BC </vt:lpstr>
      <vt:lpstr>Plate with scene from the Iliad, </vt:lpstr>
      <vt:lpstr>Dinos with Funeral Games for Patroclus, fragment, 580-570 BCE  </vt:lpstr>
      <vt:lpstr>Dinos with Funeral Games for Patroclus, fragment</vt:lpstr>
      <vt:lpstr>Drinking Cup with Priam pleading with Achilles for the body of Hector, 490-470 BC</vt:lpstr>
      <vt:lpstr>Drinking Cup with Priam pleading with Achilles for the body of Hector </vt:lpstr>
      <vt:lpstr>QUIZ TIME! </vt:lpstr>
      <vt:lpstr>Artifact 1 – Nestor's Cup:</vt:lpstr>
      <vt:lpstr>Artifact 1 – Nestor's Cup:</vt:lpstr>
      <vt:lpstr>Artifact 2 – Wine Vessel Depicting Agamemnon with Chryses and Chryseis:</vt:lpstr>
      <vt:lpstr>Artifact 2 – Wine Vessel Depicting Agamemnon with Chryses and Chryseis:</vt:lpstr>
      <vt:lpstr>Artifact 3 – Plate with Scene from the Iliad: </vt:lpstr>
      <vt:lpstr>Artifact 3 – Plate with Scene from the Iliad: </vt:lpstr>
      <vt:lpstr>Artifact 4 – Dinos with Funeral Games for Patroclus:</vt:lpstr>
      <vt:lpstr>Artifact 4 – Dinos with Funeral Games for Patroclus:</vt:lpstr>
      <vt:lpstr>Artifact 5 – Drinking Cup with Priam Pleading with Achilles for the Body of Hector:</vt:lpstr>
      <vt:lpstr>Artifact 5 – Drinking Cup with Priam Pleading with Achilles for the Body of Hector</vt:lpstr>
      <vt:lpstr>Bibliography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Real Buzz: Feasting and Partying in the Homeric Epic</dc:title>
  <dc:creator>Kathryn Addonizio</dc:creator>
  <cp:lastModifiedBy>Kathryn Addonizio</cp:lastModifiedBy>
  <cp:revision>21</cp:revision>
  <dcterms:created xsi:type="dcterms:W3CDTF">2013-10-30T21:17:57Z</dcterms:created>
  <dcterms:modified xsi:type="dcterms:W3CDTF">2013-10-31T07:53:06Z</dcterms:modified>
</cp:coreProperties>
</file>