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8" r:id="rId3"/>
    <p:sldId id="257" r:id="rId4"/>
    <p:sldId id="259" r:id="rId5"/>
    <p:sldId id="261" r:id="rId6"/>
    <p:sldId id="262" r:id="rId7"/>
    <p:sldId id="263" r:id="rId8"/>
    <p:sldId id="285" r:id="rId9"/>
    <p:sldId id="264" r:id="rId10"/>
    <p:sldId id="286"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r-S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04340-0691-4000-B4B0-25F905DA8B9B}" type="datetimeFigureOut">
              <a:rPr lang="en-US" smtClean="0"/>
              <a:t>4/24/2009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r-S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353AE-C01C-4222-A630-6255DDE5BA9B}"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E63353AE-C01C-4222-A630-6255DDE5BA9B}" type="slidenum">
              <a:rPr lang="ar-SA" smtClean="0"/>
              <a:t>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E63353AE-C01C-4222-A630-6255DDE5BA9B}" type="slidenum">
              <a:rPr lang="ar-SA" smtClean="0"/>
              <a:t>14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41017D-E4EC-45AA-85E0-F0FABFFC7139}" type="datetimeFigureOut">
              <a:rPr lang="en-US" smtClean="0"/>
              <a:t>4/24/2009</a:t>
            </a:fld>
            <a:endParaRPr lang="ar-S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A1A1D9-4C03-4302-8256-D99B562E38EF}"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41017D-E4EC-45AA-85E0-F0FABFFC7139}" type="datetimeFigureOut">
              <a:rPr lang="en-US" smtClean="0"/>
              <a:t>4/24/2009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0A1A1D9-4C03-4302-8256-D99B562E38EF}"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C41017D-E4EC-45AA-85E0-F0FABFFC7139}" type="datetimeFigureOut">
              <a:rPr lang="en-US" smtClean="0"/>
              <a:t>4/24/2009</a:t>
            </a:fld>
            <a:endParaRPr lang="ar-SA"/>
          </a:p>
        </p:txBody>
      </p:sp>
      <p:sp>
        <p:nvSpPr>
          <p:cNvPr id="5" name="Footer Placeholder 4"/>
          <p:cNvSpPr>
            <a:spLocks noGrp="1"/>
          </p:cNvSpPr>
          <p:nvPr>
            <p:ph type="ftr" sz="quarter" idx="11"/>
          </p:nvPr>
        </p:nvSpPr>
        <p:spPr>
          <a:xfrm>
            <a:off x="457201" y="6248207"/>
            <a:ext cx="5573483" cy="365125"/>
          </a:xfrm>
        </p:spPr>
        <p:txBody>
          <a:bodyPr/>
          <a:lstStyle/>
          <a:p>
            <a:endParaRPr lang="ar-S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0A1A1D9-4C03-4302-8256-D99B562E38EF}"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41017D-E4EC-45AA-85E0-F0FABFFC7139}" type="datetimeFigureOut">
              <a:rPr lang="en-US" smtClean="0"/>
              <a:t>4/24/2009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A1A1D9-4C03-4302-8256-D99B562E38EF}" type="slidenum">
              <a:rPr lang="ar-SA" smtClean="0"/>
              <a:t>‹#›</a:t>
            </a:fld>
            <a:endParaRPr lang="ar-S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41017D-E4EC-45AA-85E0-F0FABFFC7139}" type="datetimeFigureOut">
              <a:rPr lang="en-US" smtClean="0"/>
              <a:t>4/24/2009</a:t>
            </a:fld>
            <a:endParaRPr lang="ar-S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A1A1D9-4C03-4302-8256-D99B562E38EF}" type="slidenum">
              <a:rPr lang="ar-SA" smtClean="0"/>
              <a:t>‹#›</a:t>
            </a:fld>
            <a:endParaRPr lang="ar-SA"/>
          </a:p>
        </p:txBody>
      </p:sp>
      <p:sp>
        <p:nvSpPr>
          <p:cNvPr id="14" name="Footer Placeholder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C41017D-E4EC-45AA-85E0-F0FABFFC7139}" type="datetimeFigureOut">
              <a:rPr lang="en-US" smtClean="0"/>
              <a:t>4/24/2009</a:t>
            </a:fld>
            <a:endParaRPr lang="ar-SA"/>
          </a:p>
        </p:txBody>
      </p:sp>
      <p:sp>
        <p:nvSpPr>
          <p:cNvPr id="10" name="Slide Number Placeholder 9"/>
          <p:cNvSpPr>
            <a:spLocks noGrp="1"/>
          </p:cNvSpPr>
          <p:nvPr>
            <p:ph type="sldNum" sz="quarter" idx="16"/>
          </p:nvPr>
        </p:nvSpPr>
        <p:spPr/>
        <p:txBody>
          <a:bodyPr rtlCol="0"/>
          <a:lstStyle/>
          <a:p>
            <a:fld id="{E0A1A1D9-4C03-4302-8256-D99B562E38EF}" type="slidenum">
              <a:rPr lang="ar-SA" smtClean="0"/>
              <a:t>‹#›</a:t>
            </a:fld>
            <a:endParaRPr lang="ar-SA"/>
          </a:p>
        </p:txBody>
      </p:sp>
      <p:sp>
        <p:nvSpPr>
          <p:cNvPr id="12" name="Footer Placeholder 11"/>
          <p:cNvSpPr>
            <a:spLocks noGrp="1"/>
          </p:cNvSpPr>
          <p:nvPr>
            <p:ph type="ftr" sz="quarter" idx="17"/>
          </p:nvPr>
        </p:nvSpPr>
        <p:spPr/>
        <p:txBody>
          <a:bodyPr rtlCol="0"/>
          <a:lstStyle/>
          <a:p>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41017D-E4EC-45AA-85E0-F0FABFFC7139}" type="datetimeFigureOut">
              <a:rPr lang="en-US" smtClean="0"/>
              <a:t>4/24/2009</a:t>
            </a:fld>
            <a:endParaRPr lang="ar-SA"/>
          </a:p>
        </p:txBody>
      </p:sp>
      <p:sp>
        <p:nvSpPr>
          <p:cNvPr id="12" name="Slide Number Placeholder 11"/>
          <p:cNvSpPr>
            <a:spLocks noGrp="1"/>
          </p:cNvSpPr>
          <p:nvPr>
            <p:ph type="sldNum" sz="quarter" idx="16"/>
          </p:nvPr>
        </p:nvSpPr>
        <p:spPr/>
        <p:txBody>
          <a:bodyPr rtlCol="0"/>
          <a:lstStyle/>
          <a:p>
            <a:fld id="{E0A1A1D9-4C03-4302-8256-D99B562E38EF}" type="slidenum">
              <a:rPr lang="ar-SA" smtClean="0"/>
              <a:t>‹#›</a:t>
            </a:fld>
            <a:endParaRPr lang="ar-SA"/>
          </a:p>
        </p:txBody>
      </p:sp>
      <p:sp>
        <p:nvSpPr>
          <p:cNvPr id="14" name="Footer Placeholder 13"/>
          <p:cNvSpPr>
            <a:spLocks noGrp="1"/>
          </p:cNvSpPr>
          <p:nvPr>
            <p:ph type="ftr" sz="quarter" idx="17"/>
          </p:nvPr>
        </p:nvSpPr>
        <p:spPr/>
        <p:txBody>
          <a:bodyPr rtlCol="0"/>
          <a:lstStyle/>
          <a:p>
            <a:endParaRPr lang="ar-S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41017D-E4EC-45AA-85E0-F0FABFFC7139}" type="datetimeFigureOut">
              <a:rPr lang="en-US" smtClean="0"/>
              <a:t>4/24/2009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A1A1D9-4C03-4302-8256-D99B562E38EF}"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017D-E4EC-45AA-85E0-F0FABFFC7139}" type="datetimeFigureOut">
              <a:rPr lang="en-US" smtClean="0"/>
              <a:t>4/24/2009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A1A1D9-4C03-4302-8256-D99B562E38EF}"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41017D-E4EC-45AA-85E0-F0FABFFC7139}" type="datetimeFigureOut">
              <a:rPr lang="en-US" smtClean="0"/>
              <a:t>4/24/2009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A1A1D9-4C03-4302-8256-D99B562E38EF}" type="slidenum">
              <a:rPr lang="ar-SA" smtClean="0"/>
              <a:t>‹#›</a:t>
            </a:fld>
            <a:endParaRPr lang="ar-S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C41017D-E4EC-45AA-85E0-F0FABFFC7139}" type="datetimeFigureOut">
              <a:rPr lang="en-US" smtClean="0"/>
              <a:t>4/24/2009</a:t>
            </a:fld>
            <a:endParaRPr lang="ar-S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A1A1D9-4C03-4302-8256-D99B562E38EF}" type="slidenum">
              <a:rPr lang="ar-SA" smtClean="0"/>
              <a:t>‹#›</a:t>
            </a:fld>
            <a:endParaRPr lang="ar-SA"/>
          </a:p>
        </p:txBody>
      </p:sp>
      <p:sp>
        <p:nvSpPr>
          <p:cNvPr id="14" name="Footer Placeholder 13"/>
          <p:cNvSpPr>
            <a:spLocks noGrp="1"/>
          </p:cNvSpPr>
          <p:nvPr>
            <p:ph type="ftr" sz="quarter" idx="12"/>
          </p:nvPr>
        </p:nvSpPr>
        <p:spPr>
          <a:xfrm>
            <a:off x="1600200" y="6248206"/>
            <a:ext cx="4572000" cy="365125"/>
          </a:xfrm>
        </p:spPr>
        <p:txBody>
          <a:bodyPr rtlCol="0"/>
          <a:lstStyle/>
          <a:p>
            <a:endParaRPr lang="ar-S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41017D-E4EC-45AA-85E0-F0FABFFC7139}" type="datetimeFigureOut">
              <a:rPr lang="en-US" smtClean="0"/>
              <a:t>4/24/2009</a:t>
            </a:fld>
            <a:endParaRPr lang="ar-S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A1A1D9-4C03-4302-8256-D99B562E38EF}"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Year in the Life of a Coptic Peasant</a:t>
            </a:r>
            <a:endParaRPr lang="ar-SA" dirty="0"/>
          </a:p>
        </p:txBody>
      </p:sp>
      <p:sp>
        <p:nvSpPr>
          <p:cNvPr id="3" name="Subtitle 2"/>
          <p:cNvSpPr>
            <a:spLocks noGrp="1"/>
          </p:cNvSpPr>
          <p:nvPr>
            <p:ph type="subTitle" idx="1"/>
          </p:nvPr>
        </p:nvSpPr>
        <p:spPr/>
        <p:txBody>
          <a:bodyPr>
            <a:normAutofit fontScale="77500" lnSpcReduction="20000"/>
          </a:bodyPr>
          <a:lstStyle/>
          <a:p>
            <a:r>
              <a:rPr lang="en-US" dirty="0" smtClean="0"/>
              <a:t>Your Handy Guide to Farming, Festivals, and </a:t>
            </a:r>
          </a:p>
          <a:p>
            <a:r>
              <a:rPr lang="en-US" dirty="0" smtClean="0"/>
              <a:t>More!</a:t>
            </a:r>
            <a:endParaRPr lang="ar-SA" dirty="0"/>
          </a:p>
        </p:txBody>
      </p:sp>
      <p:sp>
        <p:nvSpPr>
          <p:cNvPr id="4" name="TextBox 3"/>
          <p:cNvSpPr txBox="1"/>
          <p:nvPr/>
        </p:nvSpPr>
        <p:spPr>
          <a:xfrm>
            <a:off x="0" y="152400"/>
            <a:ext cx="2209800" cy="1477328"/>
          </a:xfrm>
          <a:prstGeom prst="rect">
            <a:avLst/>
          </a:prstGeom>
          <a:noFill/>
        </p:spPr>
        <p:txBody>
          <a:bodyPr wrap="square" rtlCol="0">
            <a:spAutoFit/>
          </a:bodyPr>
          <a:lstStyle/>
          <a:p>
            <a:r>
              <a:rPr lang="en-US" dirty="0" smtClean="0"/>
              <a:t>As told by </a:t>
            </a:r>
            <a:r>
              <a:rPr lang="en-US" dirty="0" err="1" smtClean="0"/>
              <a:t>Ibn</a:t>
            </a:r>
            <a:r>
              <a:rPr lang="en-US" dirty="0" smtClean="0"/>
              <a:t> </a:t>
            </a:r>
            <a:r>
              <a:rPr lang="en-US" dirty="0" err="1" smtClean="0"/>
              <a:t>Mammati</a:t>
            </a:r>
            <a:r>
              <a:rPr lang="en-US" dirty="0" smtClean="0"/>
              <a:t>, a thirteenth century </a:t>
            </a:r>
            <a:r>
              <a:rPr lang="en-US" dirty="0" err="1" smtClean="0"/>
              <a:t>Ayyubid</a:t>
            </a:r>
            <a:r>
              <a:rPr lang="en-US" dirty="0" smtClean="0"/>
              <a:t> chronicler and various </a:t>
            </a:r>
            <a:r>
              <a:rPr lang="en-US" dirty="0" err="1" smtClean="0"/>
              <a:t>Mamluk</a:t>
            </a:r>
            <a:r>
              <a:rPr lang="en-US" dirty="0" smtClean="0"/>
              <a:t> historians    </a:t>
            </a:r>
            <a:endParaRPr lang="ar-SA" dirty="0"/>
          </a:p>
        </p:txBody>
      </p:sp>
      <p:sp>
        <p:nvSpPr>
          <p:cNvPr id="5" name="TextBox 4"/>
          <p:cNvSpPr txBox="1"/>
          <p:nvPr/>
        </p:nvSpPr>
        <p:spPr>
          <a:xfrm>
            <a:off x="0" y="6096000"/>
            <a:ext cx="2133600" cy="584775"/>
          </a:xfrm>
          <a:prstGeom prst="rect">
            <a:avLst/>
          </a:prstGeom>
          <a:noFill/>
        </p:spPr>
        <p:txBody>
          <a:bodyPr wrap="square" rtlCol="0">
            <a:spAutoFit/>
          </a:bodyPr>
          <a:lstStyle/>
          <a:p>
            <a:r>
              <a:rPr lang="en-US" sz="1600" dirty="0" smtClean="0"/>
              <a:t>Courtesy of a high-ranking </a:t>
            </a:r>
            <a:r>
              <a:rPr lang="en-US" sz="1600" i="1" dirty="0" err="1" smtClean="0"/>
              <a:t>amir</a:t>
            </a:r>
            <a:r>
              <a:rPr lang="en-US" sz="1600" i="1" dirty="0" smtClean="0"/>
              <a:t>/landowner</a:t>
            </a:r>
            <a:endParaRPr lang="ar-SA"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p:txBody>
          <a:bodyPr>
            <a:normAutofit fontScale="92500" lnSpcReduction="20000"/>
          </a:bodyPr>
          <a:lstStyle/>
          <a:p>
            <a:r>
              <a:rPr lang="en-US" sz="2600" b="1" dirty="0" smtClean="0"/>
              <a:t>Harvest narcissus, citrus, green broad beans, </a:t>
            </a:r>
            <a:r>
              <a:rPr lang="en-US" sz="2600" b="1" dirty="0" smtClean="0"/>
              <a:t>carrots, and white leeks.</a:t>
            </a:r>
            <a:endParaRPr lang="en-US" sz="2600" dirty="0" smtClean="0"/>
          </a:p>
          <a:p>
            <a:endParaRPr lang="ar-SA" dirty="0"/>
          </a:p>
        </p:txBody>
      </p:sp>
      <p:sp>
        <p:nvSpPr>
          <p:cNvPr id="9" name="Title 8"/>
          <p:cNvSpPr>
            <a:spLocks noGrp="1"/>
          </p:cNvSpPr>
          <p:nvPr>
            <p:ph type="title"/>
          </p:nvPr>
        </p:nvSpPr>
        <p:spPr/>
        <p:txBody>
          <a:bodyPr/>
          <a:lstStyle/>
          <a:p>
            <a:r>
              <a:rPr lang="en-US" b="1" dirty="0" smtClean="0"/>
              <a:t>During </a:t>
            </a:r>
            <a:r>
              <a:rPr lang="en-US" b="1" dirty="0" err="1" smtClean="0"/>
              <a:t>Kihak</a:t>
            </a:r>
            <a:r>
              <a:rPr lang="en-US" b="1" dirty="0" smtClean="0"/>
              <a:t>…</a:t>
            </a:r>
            <a:endParaRPr lang="ar-SA" b="1" dirty="0"/>
          </a:p>
        </p:txBody>
      </p:sp>
      <p:pic>
        <p:nvPicPr>
          <p:cNvPr id="15" name="Picture Placeholder 14" descr="sugarcane.jpg"/>
          <p:cNvPicPr>
            <a:picLocks noGrp="1" noChangeAspect="1"/>
          </p:cNvPicPr>
          <p:nvPr>
            <p:ph type="pic" idx="1"/>
          </p:nvPr>
        </p:nvPicPr>
        <p:blipFill>
          <a:blip r:embed="rId2"/>
          <a:srcRect t="4770" b="4770"/>
          <a:stretch>
            <a:fillRect/>
          </a:stretch>
        </p:blipFill>
        <p:spPr/>
      </p:pic>
      <p:sp>
        <p:nvSpPr>
          <p:cNvPr id="14" name="TextBox 13"/>
          <p:cNvSpPr txBox="1"/>
          <p:nvPr/>
        </p:nvSpPr>
        <p:spPr>
          <a:xfrm>
            <a:off x="0" y="0"/>
            <a:ext cx="1524000" cy="4616648"/>
          </a:xfrm>
          <a:prstGeom prst="rect">
            <a:avLst/>
          </a:prstGeom>
          <a:noFill/>
        </p:spPr>
        <p:txBody>
          <a:bodyPr wrap="square" rtlCol="0">
            <a:spAutoFit/>
          </a:bodyPr>
          <a:lstStyle/>
          <a:p>
            <a:r>
              <a:rPr lang="en-US" sz="2300" dirty="0" smtClean="0"/>
              <a:t>On the 17</a:t>
            </a:r>
            <a:r>
              <a:rPr lang="en-US" sz="2300" baseline="30000" dirty="0" smtClean="0"/>
              <a:t>th</a:t>
            </a:r>
            <a:r>
              <a:rPr lang="en-US" sz="2300" dirty="0" smtClean="0"/>
              <a:t>, mark the start of winter and sow trefoil.</a:t>
            </a:r>
          </a:p>
          <a:p>
            <a:endParaRPr lang="en-US" sz="2300" dirty="0" smtClean="0"/>
          </a:p>
          <a:p>
            <a:r>
              <a:rPr lang="en-US" sz="2300" dirty="0" smtClean="0"/>
              <a:t>Harvest and press sugarcane in its second year.</a:t>
            </a:r>
            <a:endParaRPr lang="en-US" sz="2300" b="1" dirty="0" smtClean="0"/>
          </a:p>
          <a:p>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r>
              <a:rPr lang="en-US" dirty="0" smtClean="0"/>
              <a:t>The fifth month of the Coptic Agricultural </a:t>
            </a:r>
          </a:p>
          <a:p>
            <a:r>
              <a:rPr lang="en-US" dirty="0" smtClean="0"/>
              <a:t>Calendar</a:t>
            </a:r>
          </a:p>
          <a:p>
            <a:endParaRPr lang="en-US" dirty="0" smtClean="0"/>
          </a:p>
          <a:p>
            <a:r>
              <a:rPr lang="en-US" dirty="0" smtClean="0"/>
              <a:t>27 December-25 January</a:t>
            </a:r>
            <a:endParaRPr lang="ar-SA" dirty="0"/>
          </a:p>
        </p:txBody>
      </p:sp>
      <p:sp>
        <p:nvSpPr>
          <p:cNvPr id="2" name="Title 1"/>
          <p:cNvSpPr>
            <a:spLocks noGrp="1"/>
          </p:cNvSpPr>
          <p:nvPr>
            <p:ph type="title"/>
          </p:nvPr>
        </p:nvSpPr>
        <p:spPr/>
        <p:txBody>
          <a:bodyPr/>
          <a:lstStyle/>
          <a:p>
            <a:r>
              <a:rPr lang="en-US" dirty="0" smtClean="0"/>
              <a:t>Tuba</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 the 11</a:t>
            </a:r>
            <a:r>
              <a:rPr lang="en-US" baseline="30000" dirty="0" smtClean="0"/>
              <a:t>th</a:t>
            </a:r>
            <a:r>
              <a:rPr lang="en-US" dirty="0" smtClean="0"/>
              <a:t> of Tuba…</a:t>
            </a:r>
            <a:endParaRPr lang="ar-SA" dirty="0"/>
          </a:p>
        </p:txBody>
      </p:sp>
      <p:sp>
        <p:nvSpPr>
          <p:cNvPr id="6" name="Text Placeholder 5"/>
          <p:cNvSpPr>
            <a:spLocks noGrp="1"/>
          </p:cNvSpPr>
          <p:nvPr>
            <p:ph type="body" idx="2"/>
          </p:nvPr>
        </p:nvSpPr>
        <p:spPr/>
        <p:txBody>
          <a:bodyPr/>
          <a:lstStyle/>
          <a:p>
            <a:r>
              <a:rPr lang="en-US" dirty="0" smtClean="0"/>
              <a:t>Celebrate</a:t>
            </a:r>
          </a:p>
          <a:p>
            <a:r>
              <a:rPr lang="en-US" dirty="0" smtClean="0"/>
              <a:t> </a:t>
            </a:r>
            <a:r>
              <a:rPr lang="en-US" sz="2400" b="1" dirty="0" smtClean="0"/>
              <a:t>Id </a:t>
            </a:r>
            <a:r>
              <a:rPr lang="en-US" sz="2400" b="1" dirty="0" smtClean="0"/>
              <a:t>al-</a:t>
            </a:r>
            <a:r>
              <a:rPr lang="en-US" sz="2400" b="1" dirty="0" err="1" smtClean="0"/>
              <a:t>Ghitas</a:t>
            </a:r>
            <a:endParaRPr lang="en-US" sz="2400" b="1" dirty="0" smtClean="0"/>
          </a:p>
          <a:p>
            <a:r>
              <a:rPr lang="en-US" dirty="0" smtClean="0"/>
              <a:t> </a:t>
            </a:r>
            <a:r>
              <a:rPr lang="en-US" dirty="0" smtClean="0"/>
              <a:t>and commemorate the sacred events of Christ’s baptism and union with the Holy Spirit!</a:t>
            </a:r>
          </a:p>
          <a:p>
            <a:endParaRPr lang="ar-SA" dirty="0"/>
          </a:p>
        </p:txBody>
      </p:sp>
      <p:sp>
        <p:nvSpPr>
          <p:cNvPr id="5" name="Content Placeholder 4"/>
          <p:cNvSpPr>
            <a:spLocks noGrp="1"/>
          </p:cNvSpPr>
          <p:nvPr>
            <p:ph sz="quarter" idx="1"/>
          </p:nvPr>
        </p:nvSpPr>
        <p:spPr/>
        <p:txBody>
          <a:bodyPr/>
          <a:lstStyle/>
          <a:p>
            <a:r>
              <a:rPr lang="en-US" dirty="0" smtClean="0"/>
              <a:t>Submerse yourself in the Nile, light a fire, and engage in public revelry!</a:t>
            </a:r>
          </a:p>
          <a:p>
            <a:r>
              <a:rPr lang="en-US" dirty="0" smtClean="0"/>
              <a:t>Even if the Muslims don’t celebrate anymore, you can still enjoy your private Coptic feast!</a:t>
            </a:r>
          </a:p>
          <a:p>
            <a:r>
              <a:rPr lang="en-US" dirty="0" smtClean="0"/>
              <a:t>It’s also close to the Winter Solstice!</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524000" y="5562600"/>
            <a:ext cx="5486400" cy="804862"/>
          </a:xfrm>
        </p:spPr>
        <p:txBody>
          <a:bodyPr>
            <a:normAutofit fontScale="92500"/>
          </a:bodyPr>
          <a:lstStyle/>
          <a:p>
            <a:r>
              <a:rPr lang="en-US" sz="2400" b="1" dirty="0" smtClean="0"/>
              <a:t>Complete the first plowing for summer crops like runner crops, cotton, and sesame.</a:t>
            </a:r>
          </a:p>
          <a:p>
            <a:endParaRPr lang="ar-SA" dirty="0"/>
          </a:p>
        </p:txBody>
      </p:sp>
      <p:sp>
        <p:nvSpPr>
          <p:cNvPr id="5" name="Title 4"/>
          <p:cNvSpPr>
            <a:spLocks noGrp="1"/>
          </p:cNvSpPr>
          <p:nvPr>
            <p:ph type="title"/>
          </p:nvPr>
        </p:nvSpPr>
        <p:spPr>
          <a:xfrm>
            <a:off x="1524000" y="4724400"/>
            <a:ext cx="5486400" cy="566738"/>
          </a:xfrm>
        </p:spPr>
        <p:txBody>
          <a:bodyPr>
            <a:normAutofit/>
          </a:bodyPr>
          <a:lstStyle/>
          <a:p>
            <a:r>
              <a:rPr lang="en-US" sz="2800" b="1" dirty="0" smtClean="0"/>
              <a:t>Also during Tuba…</a:t>
            </a:r>
            <a:endParaRPr lang="ar-SA" sz="2800" b="1" dirty="0"/>
          </a:p>
        </p:txBody>
      </p:sp>
      <p:pic>
        <p:nvPicPr>
          <p:cNvPr id="9" name="Picture Placeholder 8" descr="waterwheel.jpg"/>
          <p:cNvPicPr>
            <a:picLocks noGrp="1" noChangeAspect="1"/>
          </p:cNvPicPr>
          <p:nvPr>
            <p:ph type="pic" idx="1"/>
          </p:nvPr>
        </p:nvPicPr>
        <p:blipFill>
          <a:blip r:embed="rId2"/>
          <a:srcRect l="9829" r="9829"/>
          <a:stretch>
            <a:fillRect/>
          </a:stretch>
        </p:blipFill>
        <p:spPr>
          <a:xfrm>
            <a:off x="1676400" y="304800"/>
            <a:ext cx="5486400" cy="4114800"/>
          </a:xfrm>
        </p:spPr>
      </p:pic>
      <p:sp>
        <p:nvSpPr>
          <p:cNvPr id="8" name="TextBox 7"/>
          <p:cNvSpPr txBox="1"/>
          <p:nvPr/>
        </p:nvSpPr>
        <p:spPr>
          <a:xfrm>
            <a:off x="0" y="304800"/>
            <a:ext cx="1600200" cy="4247317"/>
          </a:xfrm>
          <a:prstGeom prst="rect">
            <a:avLst/>
          </a:prstGeom>
          <a:noFill/>
        </p:spPr>
        <p:txBody>
          <a:bodyPr wrap="square" rtlCol="0">
            <a:spAutoFit/>
          </a:bodyPr>
          <a:lstStyle/>
          <a:p>
            <a:pPr>
              <a:buFont typeface="Arial" pitchFamily="34" charset="0"/>
              <a:buChar char="•"/>
            </a:pPr>
            <a:r>
              <a:rPr lang="en-US" b="1" dirty="0" smtClean="0"/>
              <a:t>Pick weeds, wild mustard, and thorn.</a:t>
            </a:r>
          </a:p>
          <a:p>
            <a:pPr>
              <a:buFont typeface="Arial" pitchFamily="34" charset="0"/>
              <a:buChar char="•"/>
            </a:pPr>
            <a:r>
              <a:rPr lang="en-US" b="1" dirty="0" smtClean="0"/>
              <a:t>-Break and smooth irrigation disks.</a:t>
            </a:r>
          </a:p>
          <a:p>
            <a:pPr>
              <a:buFont typeface="Arial" pitchFamily="34" charset="0"/>
              <a:buChar char="•"/>
            </a:pPr>
            <a:r>
              <a:rPr lang="en-US" b="1" dirty="0" smtClean="0"/>
              <a:t>-Set up water wheels (</a:t>
            </a:r>
            <a:r>
              <a:rPr lang="en-US" b="1" dirty="0" err="1" smtClean="0"/>
              <a:t>saqiya</a:t>
            </a:r>
            <a:r>
              <a:rPr lang="en-US" b="1" dirty="0" smtClean="0"/>
              <a:t>) for the cultivation of sugar.</a:t>
            </a:r>
          </a:p>
          <a:p>
            <a:pPr>
              <a:buFont typeface="Arial" pitchFamily="34" charset="0"/>
              <a:buChar char="•"/>
            </a:pPr>
            <a:r>
              <a:rPr lang="en-US" b="1" dirty="0" smtClean="0"/>
              <a:t>-Do NOT sell oxen.</a:t>
            </a:r>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2133600"/>
          </a:xfrm>
        </p:spPr>
        <p:txBody>
          <a:bodyPr/>
          <a:lstStyle/>
          <a:p>
            <a:r>
              <a:rPr lang="en-US" dirty="0" smtClean="0"/>
              <a:t>The sixth month of the Coptic Agricultural Calendar</a:t>
            </a:r>
          </a:p>
          <a:p>
            <a:endParaRPr lang="en-US" dirty="0" smtClean="0"/>
          </a:p>
          <a:p>
            <a:r>
              <a:rPr lang="en-US" dirty="0" smtClean="0"/>
              <a:t>26 January-24 February</a:t>
            </a:r>
          </a:p>
          <a:p>
            <a:endParaRPr lang="en-US" dirty="0" smtClean="0"/>
          </a:p>
          <a:p>
            <a:endParaRPr lang="ar-SA" dirty="0"/>
          </a:p>
        </p:txBody>
      </p:sp>
      <p:sp>
        <p:nvSpPr>
          <p:cNvPr id="5" name="Title 4"/>
          <p:cNvSpPr>
            <a:spLocks noGrp="1"/>
          </p:cNvSpPr>
          <p:nvPr>
            <p:ph type="title"/>
          </p:nvPr>
        </p:nvSpPr>
        <p:spPr/>
        <p:txBody>
          <a:bodyPr/>
          <a:lstStyle/>
          <a:p>
            <a:r>
              <a:rPr lang="en-US" dirty="0" err="1" smtClean="0"/>
              <a:t>Amshir</a:t>
            </a:r>
            <a:endParaRPr lang="ar-SA" dirty="0"/>
          </a:p>
        </p:txBody>
      </p:sp>
      <p:sp>
        <p:nvSpPr>
          <p:cNvPr id="7" name="TextBox 6"/>
          <p:cNvSpPr txBox="1"/>
          <p:nvPr/>
        </p:nvSpPr>
        <p:spPr>
          <a:xfrm>
            <a:off x="457200" y="3886200"/>
            <a:ext cx="3200400" cy="2031325"/>
          </a:xfrm>
          <a:prstGeom prst="rect">
            <a:avLst/>
          </a:prstGeom>
          <a:noFill/>
        </p:spPr>
        <p:txBody>
          <a:bodyPr wrap="square" rtlCol="0">
            <a:spAutoFit/>
          </a:bodyPr>
          <a:lstStyle/>
          <a:p>
            <a:r>
              <a:rPr lang="en-US" sz="2400" b="1" dirty="0" smtClean="0"/>
              <a:t>***Taxes and Administrative Concerns***</a:t>
            </a:r>
          </a:p>
          <a:p>
            <a:r>
              <a:rPr lang="en-US" b="1" dirty="0" smtClean="0"/>
              <a:t>Pick turnips and pay the appropriate land tax (</a:t>
            </a:r>
            <a:r>
              <a:rPr lang="en-US" b="1" dirty="0" err="1" smtClean="0"/>
              <a:t>kharaj</a:t>
            </a:r>
            <a:r>
              <a:rPr lang="en-US" b="1" dirty="0" smtClean="0"/>
              <a:t>) from them.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During </a:t>
            </a:r>
            <a:r>
              <a:rPr lang="en-US" dirty="0" err="1" smtClean="0"/>
              <a:t>Amshir</a:t>
            </a:r>
            <a:endParaRPr lang="ar-SA" dirty="0"/>
          </a:p>
        </p:txBody>
      </p:sp>
      <p:sp>
        <p:nvSpPr>
          <p:cNvPr id="5" name="Content Placeholder 4"/>
          <p:cNvSpPr>
            <a:spLocks noGrp="1"/>
          </p:cNvSpPr>
          <p:nvPr>
            <p:ph sz="quarter" idx="1"/>
          </p:nvPr>
        </p:nvSpPr>
        <p:spPr/>
        <p:txBody>
          <a:bodyPr>
            <a:normAutofit fontScale="92500" lnSpcReduction="10000"/>
          </a:bodyPr>
          <a:lstStyle/>
          <a:p>
            <a:r>
              <a:rPr lang="en-US" dirty="0"/>
              <a:t>-Complete the second plowing for cultivation of summer crops; do another one just in case.</a:t>
            </a:r>
          </a:p>
          <a:p>
            <a:r>
              <a:rPr lang="en-US" dirty="0"/>
              <a:t>-Begin cultivating summer crops.</a:t>
            </a:r>
          </a:p>
          <a:p>
            <a:r>
              <a:rPr lang="en-US" dirty="0"/>
              <a:t>-Make tools for breaking irrigation dikes.</a:t>
            </a:r>
          </a:p>
          <a:p>
            <a:r>
              <a:rPr lang="en-US" dirty="0" smtClean="0"/>
              <a:t>-</a:t>
            </a:r>
            <a:r>
              <a:rPr lang="en-US" dirty="0"/>
              <a:t>Harvest grapes, almonds, and lotus fruit.</a:t>
            </a:r>
          </a:p>
          <a:p>
            <a:endParaRPr lang="ar-SA" dirty="0"/>
          </a:p>
        </p:txBody>
      </p:sp>
      <p:pic>
        <p:nvPicPr>
          <p:cNvPr id="7" name="Content Placeholder 6" descr="grape.jpg"/>
          <p:cNvPicPr>
            <a:picLocks noGrp="1" noChangeAspect="1"/>
          </p:cNvPicPr>
          <p:nvPr>
            <p:ph sz="quarter" idx="2"/>
          </p:nvPr>
        </p:nvPicPr>
        <p:blipFill>
          <a:blip r:embed="rId2"/>
          <a:stretch>
            <a:fillRect/>
          </a:stretch>
        </p:blipFill>
        <p:spPr>
          <a:xfrm>
            <a:off x="4845050" y="1752600"/>
            <a:ext cx="38862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20000"/>
          </a:bodyPr>
          <a:lstStyle/>
          <a:p>
            <a:r>
              <a:rPr lang="en-US" dirty="0" smtClean="0"/>
              <a:t>The seventh month of the Coptic Agricultural Calendar</a:t>
            </a:r>
          </a:p>
          <a:p>
            <a:endParaRPr lang="en-US" dirty="0" smtClean="0"/>
          </a:p>
          <a:p>
            <a:r>
              <a:rPr lang="en-US" dirty="0" smtClean="0"/>
              <a:t>25 February-26 March</a:t>
            </a:r>
            <a:endParaRPr lang="ar-SA" dirty="0"/>
          </a:p>
        </p:txBody>
      </p:sp>
      <p:sp>
        <p:nvSpPr>
          <p:cNvPr id="5" name="Title 4"/>
          <p:cNvSpPr>
            <a:spLocks noGrp="1"/>
          </p:cNvSpPr>
          <p:nvPr>
            <p:ph type="title"/>
          </p:nvPr>
        </p:nvSpPr>
        <p:spPr/>
        <p:txBody>
          <a:bodyPr/>
          <a:lstStyle/>
          <a:p>
            <a:r>
              <a:rPr lang="en-US" dirty="0" err="1" smtClean="0"/>
              <a:t>Barmahat</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a:t>
            </a:r>
            <a:r>
              <a:rPr lang="en-US" dirty="0" err="1" smtClean="0"/>
              <a:t>Barmahat</a:t>
            </a:r>
            <a:r>
              <a:rPr lang="en-US" dirty="0" smtClean="0"/>
              <a:t>…</a:t>
            </a:r>
            <a:endParaRPr lang="ar-SA" dirty="0"/>
          </a:p>
        </p:txBody>
      </p:sp>
      <p:sp>
        <p:nvSpPr>
          <p:cNvPr id="5" name="Content Placeholder 4"/>
          <p:cNvSpPr>
            <a:spLocks noGrp="1"/>
          </p:cNvSpPr>
          <p:nvPr>
            <p:ph sz="quarter" idx="1"/>
          </p:nvPr>
        </p:nvSpPr>
        <p:spPr/>
        <p:txBody>
          <a:bodyPr>
            <a:normAutofit fontScale="92500"/>
          </a:bodyPr>
          <a:lstStyle/>
          <a:p>
            <a:r>
              <a:rPr lang="en-US" dirty="0" smtClean="0"/>
              <a:t>Celebrate the beginning of Spring on the 17</a:t>
            </a:r>
            <a:r>
              <a:rPr lang="en-US" baseline="30000" dirty="0" smtClean="0"/>
              <a:t>th</a:t>
            </a:r>
            <a:r>
              <a:rPr lang="en-US" dirty="0" smtClean="0"/>
              <a:t>.</a:t>
            </a:r>
            <a:endParaRPr lang="en-US" dirty="0"/>
          </a:p>
          <a:p>
            <a:r>
              <a:rPr lang="en-US" dirty="0"/>
              <a:t>-Cultivate summer crops</a:t>
            </a:r>
          </a:p>
          <a:p>
            <a:r>
              <a:rPr lang="en-US" dirty="0"/>
              <a:t>-Harvest broad beans and lentils</a:t>
            </a:r>
          </a:p>
          <a:p>
            <a:r>
              <a:rPr lang="en-US" dirty="0"/>
              <a:t>-Pick flax</a:t>
            </a:r>
          </a:p>
          <a:p>
            <a:r>
              <a:rPr lang="en-US" dirty="0"/>
              <a:t>-Plant sugar cane in a fertile field that has not been cultivated for several years.</a:t>
            </a:r>
          </a:p>
          <a:p>
            <a:endParaRPr lang="ar-SA" dirty="0"/>
          </a:p>
        </p:txBody>
      </p:sp>
      <p:pic>
        <p:nvPicPr>
          <p:cNvPr id="7" name="Content Placeholder 6" descr="lentils.jpg"/>
          <p:cNvPicPr>
            <a:picLocks noGrp="1" noChangeAspect="1"/>
          </p:cNvPicPr>
          <p:nvPr>
            <p:ph sz="quarter" idx="2"/>
          </p:nvPr>
        </p:nvPicPr>
        <p:blipFill>
          <a:blip r:embed="rId2" cstate="print"/>
          <a:stretch>
            <a:fillRect/>
          </a:stretch>
        </p:blipFill>
        <p:spPr>
          <a:xfrm>
            <a:off x="4449163" y="1676400"/>
            <a:ext cx="4542438"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a:bodyPr>
          <a:lstStyle/>
          <a:p>
            <a:r>
              <a:rPr lang="en-US" dirty="0" smtClean="0"/>
              <a:t>The eighth month of the Coptic Agricultural Calendar</a:t>
            </a:r>
          </a:p>
          <a:p>
            <a:endParaRPr lang="en-US" dirty="0" smtClean="0"/>
          </a:p>
          <a:p>
            <a:r>
              <a:rPr lang="en-US" dirty="0" smtClean="0"/>
              <a:t>27 March-25 April</a:t>
            </a:r>
            <a:endParaRPr lang="ar-SA" dirty="0"/>
          </a:p>
        </p:txBody>
      </p:sp>
      <p:sp>
        <p:nvSpPr>
          <p:cNvPr id="5" name="Title 4"/>
          <p:cNvSpPr>
            <a:spLocks noGrp="1"/>
          </p:cNvSpPr>
          <p:nvPr>
            <p:ph type="title"/>
          </p:nvPr>
        </p:nvSpPr>
        <p:spPr/>
        <p:txBody>
          <a:bodyPr/>
          <a:lstStyle/>
          <a:p>
            <a:r>
              <a:rPr lang="en-US" dirty="0" err="1" smtClean="0"/>
              <a:t>barmuda</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a:t>
            </a:r>
            <a:r>
              <a:rPr lang="en-US" dirty="0" err="1" smtClean="0"/>
              <a:t>Barmuda</a:t>
            </a:r>
            <a:r>
              <a:rPr lang="en-US" dirty="0" smtClean="0"/>
              <a:t>…</a:t>
            </a:r>
            <a:endParaRPr lang="ar-SA" dirty="0"/>
          </a:p>
        </p:txBody>
      </p:sp>
      <p:sp>
        <p:nvSpPr>
          <p:cNvPr id="9" name="Content Placeholder 8"/>
          <p:cNvSpPr>
            <a:spLocks noGrp="1"/>
          </p:cNvSpPr>
          <p:nvPr>
            <p:ph sz="quarter" idx="1"/>
          </p:nvPr>
        </p:nvSpPr>
        <p:spPr/>
        <p:txBody>
          <a:bodyPr/>
          <a:lstStyle/>
          <a:p>
            <a:r>
              <a:rPr lang="en-US" dirty="0"/>
              <a:t>-Harvest broad beans and barley</a:t>
            </a:r>
          </a:p>
          <a:p>
            <a:r>
              <a:rPr lang="en-US" dirty="0"/>
              <a:t>-Gather cereals and thresh flax seeds.</a:t>
            </a:r>
          </a:p>
          <a:p>
            <a:r>
              <a:rPr lang="en-US" dirty="0"/>
              <a:t>-Make sure to cut down </a:t>
            </a:r>
            <a:r>
              <a:rPr lang="en-US" i="1" dirty="0" err="1"/>
              <a:t>sant</a:t>
            </a:r>
            <a:r>
              <a:rPr lang="en-US" dirty="0"/>
              <a:t> trees and carry them to the shore at al-</a:t>
            </a:r>
            <a:r>
              <a:rPr lang="en-US" dirty="0" err="1"/>
              <a:t>Fustat</a:t>
            </a:r>
            <a:r>
              <a:rPr lang="en-US" dirty="0"/>
              <a:t> through the Nile.</a:t>
            </a:r>
          </a:p>
          <a:p>
            <a:endParaRPr lang="ar-SA" dirty="0"/>
          </a:p>
        </p:txBody>
      </p:sp>
      <p:pic>
        <p:nvPicPr>
          <p:cNvPr id="11" name="Content Placeholder 10" descr="barley.jpg"/>
          <p:cNvPicPr>
            <a:picLocks noGrp="1" noChangeAspect="1"/>
          </p:cNvPicPr>
          <p:nvPr>
            <p:ph sz="quarter" idx="2"/>
          </p:nvPr>
        </p:nvPicPr>
        <p:blipFill>
          <a:blip r:embed="rId2"/>
          <a:stretch>
            <a:fillRect/>
          </a:stretch>
        </p:blipFill>
        <p:spPr>
          <a:xfrm>
            <a:off x="4845050" y="2743200"/>
            <a:ext cx="3634426" cy="243227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r>
              <a:rPr lang="en-US" dirty="0" smtClean="0"/>
              <a:t>The First Month of the Coptic Agricultural Calendar</a:t>
            </a:r>
          </a:p>
          <a:p>
            <a:r>
              <a:rPr lang="en-US" dirty="0" smtClean="0"/>
              <a:t>29 August-27 September</a:t>
            </a:r>
            <a:endParaRPr lang="ar-SA" dirty="0"/>
          </a:p>
        </p:txBody>
      </p:sp>
      <p:sp>
        <p:nvSpPr>
          <p:cNvPr id="4" name="Title 3"/>
          <p:cNvSpPr>
            <a:spLocks noGrp="1"/>
          </p:cNvSpPr>
          <p:nvPr>
            <p:ph type="title"/>
          </p:nvPr>
        </p:nvSpPr>
        <p:spPr/>
        <p:txBody>
          <a:bodyPr/>
          <a:lstStyle/>
          <a:p>
            <a:r>
              <a:rPr lang="en-US" dirty="0" smtClean="0"/>
              <a:t>Tut</a:t>
            </a:r>
            <a:endParaRPr lang="ar-SA" dirty="0"/>
          </a:p>
        </p:txBody>
      </p:sp>
      <p:sp>
        <p:nvSpPr>
          <p:cNvPr id="6" name="TextBox 5"/>
          <p:cNvSpPr txBox="1"/>
          <p:nvPr/>
        </p:nvSpPr>
        <p:spPr>
          <a:xfrm>
            <a:off x="457200" y="3886200"/>
            <a:ext cx="3200400" cy="2308324"/>
          </a:xfrm>
          <a:prstGeom prst="rect">
            <a:avLst/>
          </a:prstGeom>
          <a:noFill/>
        </p:spPr>
        <p:txBody>
          <a:bodyPr wrap="square" rtlCol="0">
            <a:spAutoFit/>
          </a:bodyPr>
          <a:lstStyle/>
          <a:p>
            <a:r>
              <a:rPr lang="en-US" sz="2400" b="1" dirty="0" smtClean="0"/>
              <a:t>***Taxes and Administrative Concerns***</a:t>
            </a:r>
          </a:p>
          <a:p>
            <a:r>
              <a:rPr lang="en-US" dirty="0" smtClean="0"/>
              <a:t>-Pick up the farm seeds that are provided to you.</a:t>
            </a:r>
          </a:p>
          <a:p>
            <a:r>
              <a:rPr lang="en-US" dirty="0" smtClean="0"/>
              <a:t>-Submit Registration forms to the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a:bodyPr>
          <a:lstStyle/>
          <a:p>
            <a:r>
              <a:rPr lang="en-US" dirty="0" smtClean="0"/>
              <a:t>The ninth month of the Coptic Agricultural Calendar</a:t>
            </a:r>
          </a:p>
          <a:p>
            <a:endParaRPr lang="en-US" dirty="0" smtClean="0"/>
          </a:p>
          <a:p>
            <a:r>
              <a:rPr lang="en-US" dirty="0" smtClean="0"/>
              <a:t>26 April-25 May</a:t>
            </a:r>
            <a:endParaRPr lang="ar-SA" dirty="0"/>
          </a:p>
        </p:txBody>
      </p:sp>
      <p:sp>
        <p:nvSpPr>
          <p:cNvPr id="5" name="Title 4"/>
          <p:cNvSpPr>
            <a:spLocks noGrp="1"/>
          </p:cNvSpPr>
          <p:nvPr>
            <p:ph type="title"/>
          </p:nvPr>
        </p:nvSpPr>
        <p:spPr/>
        <p:txBody>
          <a:bodyPr/>
          <a:lstStyle/>
          <a:p>
            <a:r>
              <a:rPr lang="en-US" dirty="0" err="1" smtClean="0"/>
              <a:t>bashnas</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On the 8</a:t>
            </a:r>
            <a:r>
              <a:rPr lang="en-US" baseline="30000" dirty="0" smtClean="0"/>
              <a:t>th</a:t>
            </a:r>
            <a:r>
              <a:rPr lang="en-US" dirty="0" smtClean="0"/>
              <a:t> of </a:t>
            </a:r>
            <a:r>
              <a:rPr lang="en-US" dirty="0" err="1" smtClean="0"/>
              <a:t>Bashans</a:t>
            </a:r>
            <a:r>
              <a:rPr lang="en-US" dirty="0" smtClean="0"/>
              <a:t>…</a:t>
            </a:r>
            <a:endParaRPr lang="ar-SA" dirty="0"/>
          </a:p>
        </p:txBody>
      </p:sp>
      <p:sp>
        <p:nvSpPr>
          <p:cNvPr id="14" name="Text Placeholder 13"/>
          <p:cNvSpPr>
            <a:spLocks noGrp="1"/>
          </p:cNvSpPr>
          <p:nvPr>
            <p:ph type="body" idx="2"/>
          </p:nvPr>
        </p:nvSpPr>
        <p:spPr/>
        <p:txBody>
          <a:bodyPr/>
          <a:lstStyle/>
          <a:p>
            <a:r>
              <a:rPr lang="en-US" dirty="0" smtClean="0"/>
              <a:t>Celebrate </a:t>
            </a:r>
          </a:p>
          <a:p>
            <a:r>
              <a:rPr lang="en-US" sz="3600" b="1" dirty="0" smtClean="0"/>
              <a:t>Id al-</a:t>
            </a:r>
            <a:r>
              <a:rPr lang="en-US" sz="3600" b="1" dirty="0" err="1" smtClean="0"/>
              <a:t>Shahid</a:t>
            </a:r>
            <a:endParaRPr lang="en-US" sz="3600" b="1" dirty="0" smtClean="0"/>
          </a:p>
          <a:p>
            <a:r>
              <a:rPr lang="en-US" dirty="0" smtClean="0"/>
              <a:t> </a:t>
            </a:r>
            <a:r>
              <a:rPr lang="en-US" dirty="0" smtClean="0"/>
              <a:t>the Festival of the Martyr which marks the beginning of Spring!</a:t>
            </a:r>
            <a:endParaRPr lang="ar-SA" dirty="0" smtClean="0"/>
          </a:p>
          <a:p>
            <a:endParaRPr lang="ar-SA" dirty="0"/>
          </a:p>
        </p:txBody>
      </p:sp>
      <p:sp>
        <p:nvSpPr>
          <p:cNvPr id="13" name="Content Placeholder 12"/>
          <p:cNvSpPr>
            <a:spLocks noGrp="1"/>
          </p:cNvSpPr>
          <p:nvPr>
            <p:ph sz="quarter" idx="1"/>
          </p:nvPr>
        </p:nvSpPr>
        <p:spPr/>
        <p:txBody>
          <a:bodyPr>
            <a:normAutofit fontScale="92500"/>
          </a:bodyPr>
          <a:lstStyle/>
          <a:p>
            <a:r>
              <a:rPr lang="en-US" dirty="0" smtClean="0"/>
              <a:t>The martyr has come to represent the yolk of your people under the oppressive rule of the Muslims.</a:t>
            </a:r>
          </a:p>
          <a:p>
            <a:r>
              <a:rPr lang="en-US" dirty="0" smtClean="0"/>
              <a:t>Gather with thousands on the shores of the Nile to watch as the priests remove the finger of the martyr from a box and wash it in the River to ensure the annual increase of the Nile!</a:t>
            </a:r>
          </a:p>
          <a:p>
            <a:r>
              <a:rPr lang="en-US" dirty="0" smtClean="0"/>
              <a:t>Drink lots of wine– even the </a:t>
            </a:r>
            <a:r>
              <a:rPr lang="en-US" dirty="0" err="1" smtClean="0"/>
              <a:t>Mamluks</a:t>
            </a:r>
            <a:r>
              <a:rPr lang="en-US" dirty="0" smtClean="0"/>
              <a:t> don’t mind, since the liquor tax supports them!</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Also in </a:t>
            </a:r>
            <a:r>
              <a:rPr lang="en-US" dirty="0" err="1" smtClean="0"/>
              <a:t>Bashans</a:t>
            </a:r>
            <a:r>
              <a:rPr lang="en-US" dirty="0" smtClean="0"/>
              <a:t>…</a:t>
            </a:r>
            <a:endParaRPr lang="ar-SA" dirty="0"/>
          </a:p>
        </p:txBody>
      </p:sp>
      <p:sp>
        <p:nvSpPr>
          <p:cNvPr id="6" name="Content Placeholder 5"/>
          <p:cNvSpPr>
            <a:spLocks noGrp="1"/>
          </p:cNvSpPr>
          <p:nvPr>
            <p:ph sz="quarter" idx="1"/>
          </p:nvPr>
        </p:nvSpPr>
        <p:spPr/>
        <p:txBody>
          <a:bodyPr>
            <a:normAutofit fontScale="92500" lnSpcReduction="10000"/>
          </a:bodyPr>
          <a:lstStyle/>
          <a:p>
            <a:r>
              <a:rPr lang="en-US" dirty="0"/>
              <a:t>-Sow rice and sesame, thresh crops.</a:t>
            </a:r>
          </a:p>
          <a:p>
            <a:r>
              <a:rPr lang="en-US" dirty="0"/>
              <a:t>-Sort seeds of flax, some of which should be separated for sowing.</a:t>
            </a:r>
          </a:p>
          <a:p>
            <a:r>
              <a:rPr lang="en-US" dirty="0"/>
              <a:t>-Irrigate balsam after sowing, preferably at the beginning of the month during the moist days.</a:t>
            </a:r>
          </a:p>
          <a:p>
            <a:r>
              <a:rPr lang="en-US" dirty="0"/>
              <a:t> </a:t>
            </a:r>
          </a:p>
          <a:p>
            <a:endParaRPr lang="ar-SA" dirty="0"/>
          </a:p>
        </p:txBody>
      </p:sp>
      <p:pic>
        <p:nvPicPr>
          <p:cNvPr id="8" name="Content Placeholder 7" descr="flaxseeds.jpg"/>
          <p:cNvPicPr>
            <a:picLocks noGrp="1" noChangeAspect="1"/>
          </p:cNvPicPr>
          <p:nvPr>
            <p:ph sz="quarter" idx="2"/>
          </p:nvPr>
        </p:nvPicPr>
        <p:blipFill>
          <a:blip r:embed="rId2"/>
          <a:stretch>
            <a:fillRect/>
          </a:stretch>
        </p:blipFill>
        <p:spPr>
          <a:xfrm>
            <a:off x="4845050" y="2417763"/>
            <a:ext cx="3886200" cy="29146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a:bodyPr>
          <a:lstStyle/>
          <a:p>
            <a:r>
              <a:rPr lang="en-US" dirty="0" smtClean="0"/>
              <a:t>The tenth month of the Coptic agricultural calendar</a:t>
            </a:r>
          </a:p>
          <a:p>
            <a:endParaRPr lang="en-US" dirty="0" smtClean="0"/>
          </a:p>
          <a:p>
            <a:r>
              <a:rPr lang="en-US" dirty="0" smtClean="0"/>
              <a:t>26 May-24 June</a:t>
            </a:r>
            <a:endParaRPr lang="ar-SA" dirty="0"/>
          </a:p>
        </p:txBody>
      </p:sp>
      <p:sp>
        <p:nvSpPr>
          <p:cNvPr id="5" name="Title 4"/>
          <p:cNvSpPr>
            <a:spLocks noGrp="1"/>
          </p:cNvSpPr>
          <p:nvPr>
            <p:ph type="title"/>
          </p:nvPr>
        </p:nvSpPr>
        <p:spPr/>
        <p:txBody>
          <a:bodyPr/>
          <a:lstStyle/>
          <a:p>
            <a:r>
              <a:rPr lang="en-US" dirty="0" err="1" smtClean="0"/>
              <a:t>Ba’una</a:t>
            </a:r>
            <a:endParaRPr lang="ar-SA" dirty="0"/>
          </a:p>
        </p:txBody>
      </p:sp>
      <p:sp>
        <p:nvSpPr>
          <p:cNvPr id="7" name="TextBox 6"/>
          <p:cNvSpPr txBox="1"/>
          <p:nvPr/>
        </p:nvSpPr>
        <p:spPr>
          <a:xfrm>
            <a:off x="457200" y="3886200"/>
            <a:ext cx="3200400" cy="2031325"/>
          </a:xfrm>
          <a:prstGeom prst="rect">
            <a:avLst/>
          </a:prstGeom>
          <a:noFill/>
        </p:spPr>
        <p:txBody>
          <a:bodyPr wrap="square" rtlCol="0">
            <a:spAutoFit/>
          </a:bodyPr>
          <a:lstStyle/>
          <a:p>
            <a:r>
              <a:rPr lang="en-US" sz="2400" b="1" dirty="0" smtClean="0"/>
              <a:t>***Taxes and Administrative Concerns***</a:t>
            </a:r>
          </a:p>
          <a:p>
            <a:r>
              <a:rPr lang="en-US" b="1" dirty="0" smtClean="0"/>
              <a:t>A surveyor will estimate your grape crop and then levy a land tax (</a:t>
            </a:r>
            <a:r>
              <a:rPr lang="en-US" b="1" dirty="0" err="1" smtClean="0"/>
              <a:t>kharaj</a:t>
            </a:r>
            <a:r>
              <a:rPr lang="en-US" b="1" dirty="0" smtClean="0"/>
              <a:t>) accordingly.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a:t>
            </a:r>
            <a:r>
              <a:rPr lang="en-US" dirty="0" err="1" smtClean="0"/>
              <a:t>Ba’una</a:t>
            </a:r>
            <a:r>
              <a:rPr lang="en-US" dirty="0" smtClean="0"/>
              <a:t>…</a:t>
            </a:r>
            <a:endParaRPr lang="ar-SA" dirty="0"/>
          </a:p>
        </p:txBody>
      </p:sp>
      <p:sp>
        <p:nvSpPr>
          <p:cNvPr id="6" name="Content Placeholder 5"/>
          <p:cNvSpPr>
            <a:spLocks noGrp="1"/>
          </p:cNvSpPr>
          <p:nvPr>
            <p:ph sz="quarter" idx="1"/>
          </p:nvPr>
        </p:nvSpPr>
        <p:spPr/>
        <p:txBody>
          <a:bodyPr>
            <a:normAutofit lnSpcReduction="10000"/>
          </a:bodyPr>
          <a:lstStyle/>
          <a:p>
            <a:r>
              <a:rPr lang="en-US" dirty="0"/>
              <a:t>-Gather honey.</a:t>
            </a:r>
          </a:p>
          <a:p>
            <a:r>
              <a:rPr lang="en-US" dirty="0" smtClean="0"/>
              <a:t>-</a:t>
            </a:r>
            <a:r>
              <a:rPr lang="en-US" dirty="0"/>
              <a:t>Soak flax in water and turn it over four times during the months of </a:t>
            </a:r>
            <a:r>
              <a:rPr lang="en-US" dirty="0" err="1"/>
              <a:t>Ba’una</a:t>
            </a:r>
            <a:r>
              <a:rPr lang="en-US" dirty="0"/>
              <a:t> and </a:t>
            </a:r>
            <a:r>
              <a:rPr lang="en-US" dirty="0" err="1"/>
              <a:t>Abib</a:t>
            </a:r>
            <a:r>
              <a:rPr lang="en-US" dirty="0"/>
              <a:t>.</a:t>
            </a:r>
          </a:p>
          <a:p>
            <a:r>
              <a:rPr lang="en-US" dirty="0"/>
              <a:t>-Cultivate indigo (if you live in Upper Egypt) and harvest it after 100 days.</a:t>
            </a:r>
          </a:p>
          <a:p>
            <a:endParaRPr lang="ar-SA" dirty="0"/>
          </a:p>
        </p:txBody>
      </p:sp>
      <p:pic>
        <p:nvPicPr>
          <p:cNvPr id="8" name="Content Placeholder 7" descr="honey.jpg"/>
          <p:cNvPicPr>
            <a:picLocks noGrp="1" noChangeAspect="1"/>
          </p:cNvPicPr>
          <p:nvPr>
            <p:ph sz="quarter" idx="2"/>
          </p:nvPr>
        </p:nvPicPr>
        <p:blipFill>
          <a:blip r:embed="rId2"/>
          <a:stretch>
            <a:fillRect/>
          </a:stretch>
        </p:blipFill>
        <p:spPr>
          <a:xfrm>
            <a:off x="4883150" y="2446338"/>
            <a:ext cx="3810000" cy="28575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a:bodyPr>
          <a:lstStyle/>
          <a:p>
            <a:r>
              <a:rPr lang="en-US" dirty="0" smtClean="0"/>
              <a:t>The twelfth month of the Coptic agricultural calendar</a:t>
            </a:r>
          </a:p>
          <a:p>
            <a:endParaRPr lang="en-US" dirty="0" smtClean="0"/>
          </a:p>
          <a:p>
            <a:r>
              <a:rPr lang="en-US" dirty="0" smtClean="0"/>
              <a:t>25 June-24 July</a:t>
            </a:r>
            <a:endParaRPr lang="ar-SA" dirty="0"/>
          </a:p>
        </p:txBody>
      </p:sp>
      <p:sp>
        <p:nvSpPr>
          <p:cNvPr id="5" name="Title 4"/>
          <p:cNvSpPr>
            <a:spLocks noGrp="1"/>
          </p:cNvSpPr>
          <p:nvPr>
            <p:ph type="title"/>
          </p:nvPr>
        </p:nvSpPr>
        <p:spPr/>
        <p:txBody>
          <a:bodyPr/>
          <a:lstStyle/>
          <a:p>
            <a:r>
              <a:rPr lang="en-US" dirty="0" err="1" smtClean="0"/>
              <a:t>abib</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Autofit/>
          </a:bodyPr>
          <a:lstStyle/>
          <a:p>
            <a:pPr algn="ctr"/>
            <a:r>
              <a:rPr lang="en-US" sz="3600" b="1" dirty="0" smtClean="0"/>
              <a:t>Take </a:t>
            </a:r>
            <a:r>
              <a:rPr lang="en-US" sz="3600" b="1" dirty="0"/>
              <a:t>flax out of the water and expose it to the sun</a:t>
            </a:r>
            <a:r>
              <a:rPr lang="en-US" sz="3600" b="1" dirty="0" smtClean="0"/>
              <a:t>.</a:t>
            </a:r>
            <a:endParaRPr lang="ar-SA" sz="3600" b="1" dirty="0"/>
          </a:p>
        </p:txBody>
      </p:sp>
      <p:sp>
        <p:nvSpPr>
          <p:cNvPr id="7" name="Title 6"/>
          <p:cNvSpPr>
            <a:spLocks noGrp="1"/>
          </p:cNvSpPr>
          <p:nvPr>
            <p:ph type="title"/>
          </p:nvPr>
        </p:nvSpPr>
        <p:spPr/>
        <p:txBody>
          <a:bodyPr/>
          <a:lstStyle/>
          <a:p>
            <a:r>
              <a:rPr lang="en-US" b="1" dirty="0" smtClean="0"/>
              <a:t>In </a:t>
            </a:r>
            <a:r>
              <a:rPr lang="en-US" b="1" dirty="0" err="1" smtClean="0"/>
              <a:t>Abib</a:t>
            </a:r>
            <a:r>
              <a:rPr lang="en-US" b="1" dirty="0" smtClean="0"/>
              <a:t>…</a:t>
            </a:r>
            <a:endParaRPr lang="ar-SA" b="1" dirty="0"/>
          </a:p>
        </p:txBody>
      </p:sp>
      <p:pic>
        <p:nvPicPr>
          <p:cNvPr id="10" name="Picture Placeholder 9" descr="cottonfield.jpg"/>
          <p:cNvPicPr>
            <a:picLocks noGrp="1" noChangeAspect="1"/>
          </p:cNvPicPr>
          <p:nvPr>
            <p:ph type="pic" idx="1"/>
          </p:nvPr>
        </p:nvPicPr>
        <p:blipFill>
          <a:blip r:embed="rId2"/>
          <a:srcRect t="9228" b="9228"/>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20000"/>
          </a:bodyPr>
          <a:lstStyle/>
          <a:p>
            <a:r>
              <a:rPr lang="en-US" dirty="0" smtClean="0"/>
              <a:t>The thirteenth month of the Coptic agricultural calendar</a:t>
            </a:r>
          </a:p>
          <a:p>
            <a:endParaRPr lang="en-US" dirty="0" smtClean="0"/>
          </a:p>
          <a:p>
            <a:r>
              <a:rPr lang="en-US" dirty="0" smtClean="0"/>
              <a:t>25 July-23 August</a:t>
            </a:r>
            <a:endParaRPr lang="ar-SA" dirty="0"/>
          </a:p>
        </p:txBody>
      </p:sp>
      <p:sp>
        <p:nvSpPr>
          <p:cNvPr id="5" name="Title 4"/>
          <p:cNvSpPr>
            <a:spLocks noGrp="1"/>
          </p:cNvSpPr>
          <p:nvPr>
            <p:ph type="title"/>
          </p:nvPr>
        </p:nvSpPr>
        <p:spPr/>
        <p:txBody>
          <a:bodyPr/>
          <a:lstStyle/>
          <a:p>
            <a:r>
              <a:rPr lang="en-US" dirty="0" err="1" smtClean="0"/>
              <a:t>Misra</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middle of the Month…</a:t>
            </a:r>
            <a:endParaRPr lang="ar-SA" dirty="0"/>
          </a:p>
        </p:txBody>
      </p:sp>
      <p:sp>
        <p:nvSpPr>
          <p:cNvPr id="6" name="Text Placeholder 5"/>
          <p:cNvSpPr>
            <a:spLocks noGrp="1"/>
          </p:cNvSpPr>
          <p:nvPr>
            <p:ph type="body" idx="2"/>
          </p:nvPr>
        </p:nvSpPr>
        <p:spPr/>
        <p:txBody>
          <a:bodyPr/>
          <a:lstStyle/>
          <a:p>
            <a:r>
              <a:rPr lang="en-US" dirty="0" smtClean="0"/>
              <a:t>Celebrate</a:t>
            </a:r>
          </a:p>
          <a:p>
            <a:r>
              <a:rPr lang="en-US" dirty="0" smtClean="0"/>
              <a:t> </a:t>
            </a:r>
            <a:r>
              <a:rPr lang="en-US" sz="3600" b="1" dirty="0" err="1" smtClean="0"/>
              <a:t>Wafa</a:t>
            </a:r>
            <a:r>
              <a:rPr lang="en-US" sz="3600" b="1" dirty="0" smtClean="0"/>
              <a:t> al-Nil</a:t>
            </a:r>
            <a:r>
              <a:rPr lang="en-US" dirty="0" smtClean="0"/>
              <a:t>,</a:t>
            </a:r>
          </a:p>
          <a:p>
            <a:r>
              <a:rPr lang="en-US" dirty="0" smtClean="0"/>
              <a:t> </a:t>
            </a:r>
            <a:r>
              <a:rPr lang="en-US" dirty="0" smtClean="0"/>
              <a:t>when the Nile reaches 16 cubit meters!</a:t>
            </a:r>
            <a:endParaRPr lang="ar-SA" dirty="0" smtClean="0"/>
          </a:p>
          <a:p>
            <a:endParaRPr lang="ar-SA" dirty="0"/>
          </a:p>
        </p:txBody>
      </p:sp>
      <p:sp>
        <p:nvSpPr>
          <p:cNvPr id="5" name="Content Placeholder 4"/>
          <p:cNvSpPr>
            <a:spLocks noGrp="1"/>
          </p:cNvSpPr>
          <p:nvPr>
            <p:ph sz="quarter" idx="1"/>
          </p:nvPr>
        </p:nvSpPr>
        <p:spPr/>
        <p:txBody>
          <a:bodyPr>
            <a:normAutofit fontScale="92500"/>
          </a:bodyPr>
          <a:lstStyle/>
          <a:p>
            <a:r>
              <a:rPr lang="en-US" dirty="0" smtClean="0"/>
              <a:t>Well…as a Christian you might want to avoid this festival.</a:t>
            </a:r>
          </a:p>
          <a:p>
            <a:r>
              <a:rPr lang="en-US" dirty="0" smtClean="0"/>
              <a:t>Although it was originally a Coptic festival celebrating the cycle of the Nile, the sultans have co-opted it: it now features </a:t>
            </a:r>
            <a:r>
              <a:rPr lang="en-US" dirty="0" err="1" smtClean="0"/>
              <a:t>Koranic</a:t>
            </a:r>
            <a:r>
              <a:rPr lang="en-US" dirty="0" smtClean="0"/>
              <a:t> recitations, and all of the notable Muslim leaders attend.</a:t>
            </a:r>
          </a:p>
          <a:p>
            <a:r>
              <a:rPr lang="en-US" dirty="0" smtClean="0"/>
              <a:t>This is not to say that the </a:t>
            </a:r>
            <a:r>
              <a:rPr lang="en-US" dirty="0" err="1" smtClean="0"/>
              <a:t>Mamluk</a:t>
            </a:r>
            <a:r>
              <a:rPr lang="en-US" dirty="0" smtClean="0"/>
              <a:t> leaders encourage it: they avoid popular celebrations as much as possible.</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Also in </a:t>
            </a:r>
            <a:r>
              <a:rPr lang="en-US" dirty="0" err="1" smtClean="0"/>
              <a:t>Misra</a:t>
            </a:r>
            <a:r>
              <a:rPr lang="en-US" dirty="0" smtClean="0"/>
              <a:t>…</a:t>
            </a:r>
            <a:endParaRPr lang="ar-SA" dirty="0"/>
          </a:p>
        </p:txBody>
      </p:sp>
      <p:sp>
        <p:nvSpPr>
          <p:cNvPr id="6" name="Content Placeholder 5"/>
          <p:cNvSpPr>
            <a:spLocks noGrp="1"/>
          </p:cNvSpPr>
          <p:nvPr>
            <p:ph sz="quarter" idx="1"/>
          </p:nvPr>
        </p:nvSpPr>
        <p:spPr/>
        <p:txBody>
          <a:bodyPr/>
          <a:lstStyle/>
          <a:p>
            <a:r>
              <a:rPr lang="en-US" dirty="0"/>
              <a:t>-Harvest unripe dates</a:t>
            </a:r>
            <a:r>
              <a:rPr lang="en-US" dirty="0" smtClean="0"/>
              <a:t>.</a:t>
            </a:r>
          </a:p>
          <a:p>
            <a:r>
              <a:rPr lang="en-US" dirty="0" smtClean="0"/>
              <a:t>Harvest </a:t>
            </a:r>
            <a:r>
              <a:rPr lang="en-US" dirty="0"/>
              <a:t>lemons.</a:t>
            </a:r>
          </a:p>
          <a:p>
            <a:r>
              <a:rPr lang="en-US" dirty="0" smtClean="0"/>
              <a:t>Remember</a:t>
            </a:r>
            <a:r>
              <a:rPr lang="en-US" dirty="0"/>
              <a:t>, the taste of fruit differs according to how it has been irrigated.</a:t>
            </a:r>
          </a:p>
          <a:p>
            <a:endParaRPr lang="ar-SA" dirty="0"/>
          </a:p>
        </p:txBody>
      </p:sp>
      <p:pic>
        <p:nvPicPr>
          <p:cNvPr id="8" name="Content Placeholder 7" descr="lemon-tree.jpg"/>
          <p:cNvPicPr>
            <a:picLocks noGrp="1" noChangeAspect="1"/>
          </p:cNvPicPr>
          <p:nvPr>
            <p:ph sz="quarter" idx="2"/>
          </p:nvPr>
        </p:nvPicPr>
        <p:blipFill>
          <a:blip r:embed="rId2"/>
          <a:stretch>
            <a:fillRect/>
          </a:stretch>
        </p:blipFill>
        <p:spPr>
          <a:xfrm>
            <a:off x="4845050" y="1931988"/>
            <a:ext cx="3886200" cy="3886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First Day of Tut…</a:t>
            </a:r>
            <a:endParaRPr lang="ar-SA" dirty="0"/>
          </a:p>
        </p:txBody>
      </p:sp>
      <p:sp>
        <p:nvSpPr>
          <p:cNvPr id="4" name="Text Placeholder 3"/>
          <p:cNvSpPr>
            <a:spLocks noGrp="1"/>
          </p:cNvSpPr>
          <p:nvPr>
            <p:ph type="body" idx="2"/>
          </p:nvPr>
        </p:nvSpPr>
        <p:spPr/>
        <p:txBody>
          <a:bodyPr>
            <a:normAutofit/>
          </a:bodyPr>
          <a:lstStyle/>
          <a:p>
            <a:pPr>
              <a:buFont typeface="Arial" pitchFamily="34" charset="0"/>
              <a:buChar char="•"/>
            </a:pPr>
            <a:r>
              <a:rPr lang="en-US" dirty="0" smtClean="0"/>
              <a:t>Celebrate</a:t>
            </a:r>
          </a:p>
          <a:p>
            <a:pPr>
              <a:buFont typeface="Arial" pitchFamily="34" charset="0"/>
              <a:buChar char="•"/>
            </a:pPr>
            <a:r>
              <a:rPr lang="en-US" dirty="0" smtClean="0"/>
              <a:t> </a:t>
            </a:r>
            <a:r>
              <a:rPr lang="en-US" sz="2800" b="1" dirty="0" err="1" smtClean="0"/>
              <a:t>Nawruz</a:t>
            </a:r>
            <a:r>
              <a:rPr lang="en-US" dirty="0" smtClean="0"/>
              <a:t>, </a:t>
            </a:r>
            <a:endParaRPr lang="en-US" dirty="0" smtClean="0"/>
          </a:p>
          <a:p>
            <a:pPr>
              <a:buFont typeface="Arial" pitchFamily="34" charset="0"/>
              <a:buChar char="•"/>
            </a:pPr>
            <a:r>
              <a:rPr lang="en-US" dirty="0" smtClean="0"/>
              <a:t>the </a:t>
            </a:r>
            <a:r>
              <a:rPr lang="en-US" dirty="0" smtClean="0"/>
              <a:t>New Year and Festival of the Nile!</a:t>
            </a:r>
            <a:endParaRPr lang="ar-SA" dirty="0"/>
          </a:p>
        </p:txBody>
      </p:sp>
      <p:sp>
        <p:nvSpPr>
          <p:cNvPr id="3" name="Content Placeholder 2"/>
          <p:cNvSpPr>
            <a:spLocks noGrp="1"/>
          </p:cNvSpPr>
          <p:nvPr>
            <p:ph sz="quarter" idx="1"/>
          </p:nvPr>
        </p:nvSpPr>
        <p:spPr/>
        <p:txBody>
          <a:bodyPr>
            <a:normAutofit fontScale="62500" lnSpcReduction="20000"/>
          </a:bodyPr>
          <a:lstStyle/>
          <a:p>
            <a:r>
              <a:rPr lang="en-US" dirty="0" smtClean="0"/>
              <a:t>You may have heard your parents talk about the revelry of </a:t>
            </a:r>
            <a:r>
              <a:rPr lang="en-US" dirty="0" err="1" smtClean="0"/>
              <a:t>Nawruz</a:t>
            </a:r>
            <a:r>
              <a:rPr lang="en-US" dirty="0" smtClean="0"/>
              <a:t>, when both Christians and Muslims feasted and drank wine and beer in the streets of Cairo. Sometimes it got out of control, and even the most pious participated in crazy violent games.</a:t>
            </a:r>
          </a:p>
          <a:p>
            <a:r>
              <a:rPr lang="en-US" dirty="0" smtClean="0"/>
              <a:t>You have never experienced </a:t>
            </a:r>
            <a:r>
              <a:rPr lang="en-US" dirty="0" err="1" smtClean="0"/>
              <a:t>Nawruz</a:t>
            </a:r>
            <a:r>
              <a:rPr lang="en-US" dirty="0" smtClean="0"/>
              <a:t> because the Sultan </a:t>
            </a:r>
            <a:r>
              <a:rPr lang="en-US" dirty="0" err="1" smtClean="0"/>
              <a:t>Barquq</a:t>
            </a:r>
            <a:r>
              <a:rPr lang="en-US" dirty="0" smtClean="0"/>
              <a:t> outlawed the celebration in Cairo in 1385 (CE). </a:t>
            </a:r>
          </a:p>
          <a:p>
            <a:r>
              <a:rPr lang="en-US" dirty="0" smtClean="0"/>
              <a:t>But…</a:t>
            </a:r>
            <a:r>
              <a:rPr lang="en-US" dirty="0" err="1" smtClean="0"/>
              <a:t>Nawruz</a:t>
            </a:r>
            <a:r>
              <a:rPr lang="en-US" dirty="0" smtClean="0"/>
              <a:t> lives on in Upper Egypt, in places like </a:t>
            </a:r>
            <a:r>
              <a:rPr lang="en-US" dirty="0" err="1" smtClean="0"/>
              <a:t>Reqada</a:t>
            </a:r>
            <a:r>
              <a:rPr lang="en-US" dirty="0" smtClean="0"/>
              <a:t>: places where the power of the sultan is not as great, where a Coptic Christian can escape the </a:t>
            </a:r>
            <a:r>
              <a:rPr lang="en-US" dirty="0" err="1" smtClean="0"/>
              <a:t>Mamluk</a:t>
            </a:r>
            <a:r>
              <a:rPr lang="en-US" dirty="0" smtClean="0"/>
              <a:t> sultans’ efforts to suppress Coptic culture.</a:t>
            </a:r>
          </a:p>
          <a:p>
            <a:r>
              <a:rPr lang="en-US" dirty="0" smtClean="0"/>
              <a:t>Wake up early to go to the wells and pour water upon yourself.  Then, put on new clothes, drink milk and eat cheese, exchange gifts with your family, and light a bonfire.  Drink wine in the middle of the village streets, and celebrate a successful harvest, the rise of the Nile, and the start of the agricultural year! </a:t>
            </a:r>
            <a:endParaRPr lang="ar-SA"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17</a:t>
            </a:r>
            <a:r>
              <a:rPr lang="en-US" baseline="30000" dirty="0" smtClean="0"/>
              <a:t>th</a:t>
            </a:r>
            <a:r>
              <a:rPr lang="en-US" dirty="0" smtClean="0"/>
              <a:t> of Tut…</a:t>
            </a:r>
            <a:endParaRPr lang="ar-SA" dirty="0"/>
          </a:p>
        </p:txBody>
      </p:sp>
      <p:sp>
        <p:nvSpPr>
          <p:cNvPr id="4" name="Text Placeholder 3"/>
          <p:cNvSpPr>
            <a:spLocks noGrp="1"/>
          </p:cNvSpPr>
          <p:nvPr>
            <p:ph type="body" idx="2"/>
          </p:nvPr>
        </p:nvSpPr>
        <p:spPr/>
        <p:txBody>
          <a:bodyPr>
            <a:normAutofit lnSpcReduction="10000"/>
          </a:bodyPr>
          <a:lstStyle/>
          <a:p>
            <a:pPr algn="l"/>
            <a:r>
              <a:rPr lang="en-US" sz="2400" b="1" dirty="0" smtClean="0"/>
              <a:t>Also on this </a:t>
            </a:r>
            <a:r>
              <a:rPr lang="en-US" sz="2400" b="1" dirty="0" smtClean="0"/>
              <a:t>day</a:t>
            </a:r>
            <a:r>
              <a:rPr lang="en-US" sz="2400" b="1" dirty="0" smtClean="0"/>
              <a:t>…</a:t>
            </a:r>
          </a:p>
          <a:p>
            <a:pPr algn="l">
              <a:buFont typeface="Arial" pitchFamily="34" charset="0"/>
              <a:buChar char="•"/>
            </a:pPr>
            <a:r>
              <a:rPr lang="en-US" dirty="0" smtClean="0"/>
              <a:t>-Open your own small irrigation Canals, and Harvest </a:t>
            </a:r>
            <a:r>
              <a:rPr lang="en-US" dirty="0" smtClean="0"/>
              <a:t>r</a:t>
            </a:r>
            <a:r>
              <a:rPr lang="en-US" dirty="0" smtClean="0"/>
              <a:t>ipe </a:t>
            </a:r>
            <a:r>
              <a:rPr lang="en-US" dirty="0" smtClean="0"/>
              <a:t>d</a:t>
            </a:r>
            <a:r>
              <a:rPr lang="en-US" dirty="0" smtClean="0"/>
              <a:t>ates.</a:t>
            </a:r>
          </a:p>
          <a:p>
            <a:pPr algn="l">
              <a:buFont typeface="Arial" pitchFamily="34" charset="0"/>
              <a:buChar char="•"/>
            </a:pPr>
            <a:r>
              <a:rPr lang="en-US" b="1" dirty="0" smtClean="0"/>
              <a:t>And two days later…It’s the first day of Autumn!</a:t>
            </a:r>
            <a:endParaRPr lang="ar-SA" b="1" dirty="0"/>
          </a:p>
        </p:txBody>
      </p:sp>
      <p:sp>
        <p:nvSpPr>
          <p:cNvPr id="3" name="Content Placeholder 2"/>
          <p:cNvSpPr>
            <a:spLocks noGrp="1"/>
          </p:cNvSpPr>
          <p:nvPr>
            <p:ph sz="quarter" idx="1"/>
          </p:nvPr>
        </p:nvSpPr>
        <p:spPr/>
        <p:txBody>
          <a:bodyPr>
            <a:normAutofit/>
          </a:bodyPr>
          <a:lstStyle/>
          <a:p>
            <a:r>
              <a:rPr lang="en-US" sz="1800" dirty="0" smtClean="0"/>
              <a:t>Celebrate </a:t>
            </a:r>
            <a:r>
              <a:rPr lang="en-US" sz="1800" b="1" dirty="0" smtClean="0"/>
              <a:t>Id al-</a:t>
            </a:r>
            <a:r>
              <a:rPr lang="en-US" sz="1800" b="1" dirty="0" err="1" smtClean="0"/>
              <a:t>Salib</a:t>
            </a:r>
            <a:r>
              <a:rPr lang="en-US" sz="1800" b="1" dirty="0" smtClean="0"/>
              <a:t>: the Festival of the Cross!</a:t>
            </a:r>
          </a:p>
          <a:p>
            <a:r>
              <a:rPr lang="en-US" sz="1800" dirty="0" smtClean="0"/>
              <a:t>Commemorate St. Helena and the True Cross!</a:t>
            </a:r>
          </a:p>
          <a:p>
            <a:r>
              <a:rPr lang="en-US" sz="1800" dirty="0" smtClean="0"/>
              <a:t>This is the day when many dams open, and all sorts of people celebrate.</a:t>
            </a:r>
          </a:p>
          <a:p>
            <a:r>
              <a:rPr lang="en-US" sz="1800" dirty="0" smtClean="0"/>
              <a:t>But how often have you observed Id al-</a:t>
            </a:r>
            <a:r>
              <a:rPr lang="en-US" sz="1800" dirty="0" err="1" smtClean="0"/>
              <a:t>Salib</a:t>
            </a:r>
            <a:r>
              <a:rPr lang="en-US" sz="1800" dirty="0" smtClean="0"/>
              <a:t> as a Christian festival? It has been banned since the time of the </a:t>
            </a:r>
            <a:r>
              <a:rPr lang="en-US" sz="1800" dirty="0" err="1" smtClean="0"/>
              <a:t>Fatimids</a:t>
            </a:r>
            <a:r>
              <a:rPr lang="en-US" sz="1800" dirty="0" smtClean="0"/>
              <a:t>!</a:t>
            </a:r>
          </a:p>
          <a:p>
            <a:r>
              <a:rPr lang="en-US" sz="1800" dirty="0" smtClean="0"/>
              <a:t>Celebrate Id al-</a:t>
            </a:r>
            <a:r>
              <a:rPr lang="en-US" sz="1800" dirty="0" err="1" smtClean="0"/>
              <a:t>Salib</a:t>
            </a:r>
            <a:r>
              <a:rPr lang="en-US" sz="1800" dirty="0" smtClean="0"/>
              <a:t> OUTSIDE of the city, maybe with the </a:t>
            </a:r>
            <a:r>
              <a:rPr lang="en-US" sz="1800" dirty="0" err="1" smtClean="0"/>
              <a:t>Banu</a:t>
            </a:r>
            <a:r>
              <a:rPr lang="en-US" sz="1800" dirty="0" smtClean="0"/>
              <a:t> </a:t>
            </a:r>
            <a:r>
              <a:rPr lang="en-US" sz="1800" dirty="0" err="1" smtClean="0"/>
              <a:t>Wa’il</a:t>
            </a:r>
            <a:r>
              <a:rPr lang="en-US" sz="1800" dirty="0" smtClean="0"/>
              <a:t> people—escape the Sultan’s marginalization of your people!</a:t>
            </a:r>
          </a:p>
          <a:p>
            <a:r>
              <a:rPr lang="en-US" sz="1800" dirty="0" smtClean="0"/>
              <a:t>Engage in “excessive playing and revelry!”</a:t>
            </a:r>
          </a:p>
          <a:p>
            <a:r>
              <a:rPr lang="en-US" sz="1800" dirty="0" smtClean="0"/>
              <a:t>Muslim writers claim that this festival is obsolete…prove them wrong!</a:t>
            </a:r>
          </a:p>
          <a:p>
            <a:endParaRPr lang="en-US" sz="1800" dirty="0"/>
          </a:p>
          <a:p>
            <a:endParaRPr lang="en-US" sz="1800" dirty="0" smtClean="0"/>
          </a:p>
          <a:p>
            <a:endParaRPr lang="ar-SA"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20000"/>
          </a:bodyPr>
          <a:lstStyle/>
          <a:p>
            <a:r>
              <a:rPr lang="en-US" dirty="0" smtClean="0"/>
              <a:t>The Second Month of the Coptic Agricultural Calendar</a:t>
            </a:r>
          </a:p>
          <a:p>
            <a:endParaRPr lang="en-US" dirty="0" smtClean="0"/>
          </a:p>
          <a:p>
            <a:r>
              <a:rPr lang="en-US" dirty="0" smtClean="0"/>
              <a:t>28 September-27 October</a:t>
            </a:r>
            <a:endParaRPr lang="ar-SA" dirty="0"/>
          </a:p>
        </p:txBody>
      </p:sp>
      <p:sp>
        <p:nvSpPr>
          <p:cNvPr id="5" name="Title 4"/>
          <p:cNvSpPr>
            <a:spLocks noGrp="1"/>
          </p:cNvSpPr>
          <p:nvPr>
            <p:ph type="title"/>
          </p:nvPr>
        </p:nvSpPr>
        <p:spPr/>
        <p:txBody>
          <a:bodyPr/>
          <a:lstStyle/>
          <a:p>
            <a:r>
              <a:rPr lang="en-US" dirty="0" smtClean="0"/>
              <a:t>Baba</a:t>
            </a:r>
            <a:endParaRPr lang="ar-SA" dirty="0"/>
          </a:p>
        </p:txBody>
      </p:sp>
      <p:sp>
        <p:nvSpPr>
          <p:cNvPr id="7" name="TextBox 6"/>
          <p:cNvSpPr txBox="1"/>
          <p:nvPr/>
        </p:nvSpPr>
        <p:spPr>
          <a:xfrm>
            <a:off x="457200" y="3886200"/>
            <a:ext cx="3200400" cy="2308324"/>
          </a:xfrm>
          <a:prstGeom prst="rect">
            <a:avLst/>
          </a:prstGeom>
          <a:noFill/>
        </p:spPr>
        <p:txBody>
          <a:bodyPr wrap="square" rtlCol="0">
            <a:spAutoFit/>
          </a:bodyPr>
          <a:lstStyle/>
          <a:p>
            <a:r>
              <a:rPr lang="en-US" sz="2400" b="1" dirty="0" smtClean="0"/>
              <a:t>***Taxes and Administrative Concerns***</a:t>
            </a:r>
          </a:p>
          <a:p>
            <a:r>
              <a:rPr lang="en-US" b="1" dirty="0"/>
              <a:t>Draw up documents concerning land tax (</a:t>
            </a:r>
            <a:r>
              <a:rPr lang="en-US" b="1" dirty="0" err="1"/>
              <a:t>kharaj</a:t>
            </a:r>
            <a:r>
              <a:rPr lang="en-US" b="1" dirty="0"/>
              <a:t> al-</a:t>
            </a:r>
            <a:r>
              <a:rPr lang="en-US" b="1" dirty="0" err="1"/>
              <a:t>ratib</a:t>
            </a:r>
            <a:r>
              <a:rPr lang="en-US" b="1" dirty="0"/>
              <a:t>) in </a:t>
            </a:r>
            <a:r>
              <a:rPr lang="en-US" b="1" dirty="0" err="1"/>
              <a:t>Qus</a:t>
            </a:r>
            <a:r>
              <a:rPr lang="en-US" b="1" dirty="0"/>
              <a:t> and submit </a:t>
            </a:r>
            <a:r>
              <a:rPr lang="en-US" b="1" dirty="0" smtClean="0"/>
              <a:t>them to </a:t>
            </a:r>
            <a:r>
              <a:rPr lang="en-US" b="1" dirty="0"/>
              <a:t>the State Treasury (</a:t>
            </a:r>
            <a:r>
              <a:rPr lang="en-US" b="1" dirty="0" err="1"/>
              <a:t>bayt</a:t>
            </a:r>
            <a:r>
              <a:rPr lang="en-US" b="1" dirty="0"/>
              <a:t> al-mal)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76400" y="5562600"/>
            <a:ext cx="7046912" cy="838200"/>
          </a:xfrm>
        </p:spPr>
        <p:txBody>
          <a:bodyPr>
            <a:noAutofit/>
          </a:bodyPr>
          <a:lstStyle/>
          <a:p>
            <a:pPr>
              <a:buFont typeface="Arial" pitchFamily="34" charset="0"/>
              <a:buChar char="•"/>
            </a:pPr>
            <a:r>
              <a:rPr lang="en-US" sz="4400" b="1" dirty="0" smtClean="0"/>
              <a:t>The Nile rises to its height</a:t>
            </a:r>
            <a:endParaRPr lang="ar-SA" sz="4400" b="1" dirty="0"/>
          </a:p>
        </p:txBody>
      </p:sp>
      <p:sp>
        <p:nvSpPr>
          <p:cNvPr id="4" name="Title 3"/>
          <p:cNvSpPr>
            <a:spLocks noGrp="1"/>
          </p:cNvSpPr>
          <p:nvPr>
            <p:ph type="title"/>
          </p:nvPr>
        </p:nvSpPr>
        <p:spPr>
          <a:xfrm>
            <a:off x="1752600" y="4724400"/>
            <a:ext cx="5486400" cy="566738"/>
          </a:xfrm>
        </p:spPr>
        <p:txBody>
          <a:bodyPr>
            <a:normAutofit fontScale="90000"/>
          </a:bodyPr>
          <a:lstStyle/>
          <a:p>
            <a:r>
              <a:rPr lang="en-US" sz="4800" b="1" dirty="0" smtClean="0"/>
              <a:t>Baba</a:t>
            </a:r>
            <a:endParaRPr lang="ar-SA" sz="4800" b="1" dirty="0"/>
          </a:p>
        </p:txBody>
      </p:sp>
      <p:pic>
        <p:nvPicPr>
          <p:cNvPr id="7" name="Picture Placeholder 6" descr="rice.jpg"/>
          <p:cNvPicPr>
            <a:picLocks noGrp="1" noChangeAspect="1"/>
          </p:cNvPicPr>
          <p:nvPr>
            <p:ph type="pic" idx="1"/>
          </p:nvPr>
        </p:nvPicPr>
        <p:blipFill>
          <a:blip r:embed="rId3"/>
          <a:srcRect t="4010" b="4010"/>
          <a:stretch>
            <a:fillRect/>
          </a:stretch>
        </p:blipFill>
        <p:spPr/>
      </p:pic>
      <p:sp>
        <p:nvSpPr>
          <p:cNvPr id="9" name="TextBox 8"/>
          <p:cNvSpPr txBox="1"/>
          <p:nvPr/>
        </p:nvSpPr>
        <p:spPr>
          <a:xfrm>
            <a:off x="0" y="1"/>
            <a:ext cx="1447800" cy="4801314"/>
          </a:xfrm>
          <a:prstGeom prst="rect">
            <a:avLst/>
          </a:prstGeom>
          <a:noFill/>
        </p:spPr>
        <p:txBody>
          <a:bodyPr wrap="square" rtlCol="0">
            <a:spAutoFit/>
          </a:bodyPr>
          <a:lstStyle/>
          <a:p>
            <a:pPr>
              <a:buFont typeface="Arial" pitchFamily="34" charset="0"/>
              <a:buChar char="•"/>
            </a:pPr>
            <a:r>
              <a:rPr lang="en-US" b="1" dirty="0" smtClean="0"/>
              <a:t>Drain water from your fields.</a:t>
            </a:r>
          </a:p>
          <a:p>
            <a:pPr>
              <a:buFont typeface="Arial" pitchFamily="34" charset="0"/>
              <a:buChar char="•"/>
            </a:pPr>
            <a:r>
              <a:rPr lang="en-US" b="1" dirty="0" smtClean="0"/>
              <a:t>In the middle of the month, cultivate your early-ripening crops, then your late crops.</a:t>
            </a:r>
          </a:p>
          <a:p>
            <a:pPr>
              <a:buFont typeface="Arial" pitchFamily="34" charset="0"/>
              <a:buChar char="•"/>
            </a:pPr>
            <a:r>
              <a:rPr lang="en-US" b="1" dirty="0" smtClean="0"/>
              <a:t>Harvest rice, and press oil from myrtle and </a:t>
            </a:r>
            <a:r>
              <a:rPr lang="en-US" b="1" dirty="0" err="1" smtClean="0"/>
              <a:t>nenuphar</a:t>
            </a:r>
            <a:r>
              <a:rPr lang="en-US" b="1" dirty="0" smtClean="0"/>
              <a:t>.</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981200"/>
          </a:xfrm>
        </p:spPr>
        <p:txBody>
          <a:bodyPr>
            <a:normAutofit/>
          </a:bodyPr>
          <a:lstStyle/>
          <a:p>
            <a:r>
              <a:rPr lang="en-US" dirty="0" smtClean="0"/>
              <a:t>The third month of the Coptic Agricultural Calendar</a:t>
            </a:r>
          </a:p>
          <a:p>
            <a:endParaRPr lang="en-US" dirty="0" smtClean="0"/>
          </a:p>
          <a:p>
            <a:r>
              <a:rPr lang="en-US" dirty="0" smtClean="0"/>
              <a:t>28 October-26 November</a:t>
            </a:r>
          </a:p>
          <a:p>
            <a:endParaRPr lang="en-US" dirty="0" smtClean="0"/>
          </a:p>
        </p:txBody>
      </p:sp>
      <p:sp>
        <p:nvSpPr>
          <p:cNvPr id="5" name="Title 4"/>
          <p:cNvSpPr>
            <a:spLocks noGrp="1"/>
          </p:cNvSpPr>
          <p:nvPr>
            <p:ph type="title"/>
          </p:nvPr>
        </p:nvSpPr>
        <p:spPr/>
        <p:txBody>
          <a:bodyPr/>
          <a:lstStyle/>
          <a:p>
            <a:r>
              <a:rPr lang="en-US" dirty="0" err="1" smtClean="0"/>
              <a:t>Hatur</a:t>
            </a: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fontScale="32500" lnSpcReduction="20000"/>
          </a:bodyPr>
          <a:lstStyle/>
          <a:p>
            <a:pPr algn="ctr"/>
            <a:r>
              <a:rPr lang="en-US" sz="6700" b="1" dirty="0" smtClean="0"/>
              <a:t>It is the season </a:t>
            </a:r>
            <a:r>
              <a:rPr lang="en-US" sz="6700" b="1" dirty="0" smtClean="0"/>
              <a:t>for </a:t>
            </a:r>
            <a:r>
              <a:rPr lang="en-US" sz="6700" b="1" dirty="0" smtClean="0"/>
              <a:t>wallflowers, </a:t>
            </a:r>
            <a:r>
              <a:rPr lang="en-US" sz="6700" b="1" dirty="0" smtClean="0"/>
              <a:t>violet, narcissus, and </a:t>
            </a:r>
            <a:r>
              <a:rPr lang="en-US" sz="6700" b="1" dirty="0" smtClean="0"/>
              <a:t>horseradish!</a:t>
            </a:r>
            <a:endParaRPr lang="en-US" sz="6700" dirty="0" smtClean="0"/>
          </a:p>
          <a:p>
            <a:endParaRPr lang="ar-SA" dirty="0"/>
          </a:p>
        </p:txBody>
      </p:sp>
      <p:sp>
        <p:nvSpPr>
          <p:cNvPr id="4" name="Title 3"/>
          <p:cNvSpPr>
            <a:spLocks noGrp="1"/>
          </p:cNvSpPr>
          <p:nvPr>
            <p:ph type="title"/>
          </p:nvPr>
        </p:nvSpPr>
        <p:spPr/>
        <p:txBody>
          <a:bodyPr>
            <a:normAutofit/>
          </a:bodyPr>
          <a:lstStyle/>
          <a:p>
            <a:r>
              <a:rPr lang="en-US" sz="3200" b="1" dirty="0" smtClean="0"/>
              <a:t>During </a:t>
            </a:r>
            <a:r>
              <a:rPr lang="en-US" sz="3200" b="1" dirty="0" err="1" smtClean="0"/>
              <a:t>Hatur</a:t>
            </a:r>
            <a:r>
              <a:rPr lang="en-US" sz="3200" b="1" dirty="0" smtClean="0"/>
              <a:t>…</a:t>
            </a:r>
            <a:endParaRPr lang="ar-SA" sz="3200" b="1" dirty="0"/>
          </a:p>
        </p:txBody>
      </p:sp>
      <p:pic>
        <p:nvPicPr>
          <p:cNvPr id="8" name="Picture Placeholder 7" descr="Narcissus-2.jpg"/>
          <p:cNvPicPr>
            <a:picLocks noGrp="1" noChangeAspect="1"/>
          </p:cNvPicPr>
          <p:nvPr>
            <p:ph type="pic" idx="1"/>
          </p:nvPr>
        </p:nvPicPr>
        <p:blipFill>
          <a:blip r:embed="rId2"/>
          <a:srcRect t="4243" b="4243"/>
          <a:stretch>
            <a:fillRect/>
          </a:stretch>
        </p:blipFill>
        <p:spPr/>
      </p:pic>
      <p:sp>
        <p:nvSpPr>
          <p:cNvPr id="7" name="TextBox 6"/>
          <p:cNvSpPr txBox="1"/>
          <p:nvPr/>
        </p:nvSpPr>
        <p:spPr>
          <a:xfrm>
            <a:off x="0" y="1"/>
            <a:ext cx="1447800" cy="4524315"/>
          </a:xfrm>
          <a:prstGeom prst="rect">
            <a:avLst/>
          </a:prstGeom>
          <a:noFill/>
        </p:spPr>
        <p:txBody>
          <a:bodyPr wrap="square" rtlCol="0">
            <a:spAutoFit/>
          </a:bodyPr>
          <a:lstStyle/>
          <a:p>
            <a:r>
              <a:rPr lang="en-US" b="1" dirty="0" smtClean="0"/>
              <a:t>Helpful Tips:</a:t>
            </a:r>
          </a:p>
          <a:p>
            <a:endParaRPr lang="en-US" dirty="0"/>
          </a:p>
          <a:p>
            <a:r>
              <a:rPr lang="en-US" dirty="0" smtClean="0">
                <a:latin typeface="Berlin Sans FB" pitchFamily="34" charset="0"/>
              </a:rPr>
              <a:t>On the 7</a:t>
            </a:r>
            <a:r>
              <a:rPr lang="en-US" baseline="30000" dirty="0" smtClean="0">
                <a:latin typeface="Berlin Sans FB" pitchFamily="34" charset="0"/>
              </a:rPr>
              <a:t>th</a:t>
            </a:r>
            <a:r>
              <a:rPr lang="en-US" dirty="0" smtClean="0">
                <a:latin typeface="Berlin Sans FB" pitchFamily="34" charset="0"/>
              </a:rPr>
              <a:t>, drain water from the fields for flax.</a:t>
            </a:r>
          </a:p>
          <a:p>
            <a:endParaRPr lang="en-US" dirty="0">
              <a:latin typeface="Berlin Sans FB" pitchFamily="34" charset="0"/>
            </a:endParaRPr>
          </a:p>
          <a:p>
            <a:r>
              <a:rPr lang="en-US" dirty="0" smtClean="0">
                <a:latin typeface="Berlin Sans FB" pitchFamily="34" charset="0"/>
              </a:rPr>
              <a:t>In the middle of the month, sow and fertilize seeds, and check your tools for pressing sugar cane.</a:t>
            </a:r>
            <a:endParaRPr lang="ar-SA" dirty="0">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2209800"/>
          </a:xfrm>
        </p:spPr>
        <p:txBody>
          <a:bodyPr>
            <a:normAutofit/>
          </a:bodyPr>
          <a:lstStyle/>
          <a:p>
            <a:r>
              <a:rPr lang="en-US" dirty="0" smtClean="0"/>
              <a:t>The fourth month of the Coptic Agricultural Calendar</a:t>
            </a:r>
          </a:p>
          <a:p>
            <a:endParaRPr lang="en-US" dirty="0" smtClean="0"/>
          </a:p>
          <a:p>
            <a:r>
              <a:rPr lang="en-US" dirty="0" smtClean="0"/>
              <a:t>27 November-26 December</a:t>
            </a:r>
          </a:p>
          <a:p>
            <a:endParaRPr lang="en-US" dirty="0" smtClean="0"/>
          </a:p>
        </p:txBody>
      </p:sp>
      <p:sp>
        <p:nvSpPr>
          <p:cNvPr id="2" name="Title 1"/>
          <p:cNvSpPr>
            <a:spLocks noGrp="1"/>
          </p:cNvSpPr>
          <p:nvPr>
            <p:ph type="title"/>
          </p:nvPr>
        </p:nvSpPr>
        <p:spPr/>
        <p:txBody>
          <a:bodyPr/>
          <a:lstStyle/>
          <a:p>
            <a:r>
              <a:rPr lang="en-US" dirty="0" err="1" smtClean="0"/>
              <a:t>K</a:t>
            </a:r>
            <a:r>
              <a:rPr lang="en-US" dirty="0" err="1" smtClean="0"/>
              <a:t>ihak</a:t>
            </a:r>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285</TotalTime>
  <Words>1311</Words>
  <Application>Microsoft Office PowerPoint</Application>
  <PresentationFormat>On-screen Show (4:3)</PresentationFormat>
  <Paragraphs>158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A Year in the Life of a Coptic Peasant</vt:lpstr>
      <vt:lpstr>Tut</vt:lpstr>
      <vt:lpstr>On the First Day of Tut…</vt:lpstr>
      <vt:lpstr>On the 17th of Tut…</vt:lpstr>
      <vt:lpstr>Baba</vt:lpstr>
      <vt:lpstr>Baba</vt:lpstr>
      <vt:lpstr>Hatur</vt:lpstr>
      <vt:lpstr>During Hatur…</vt:lpstr>
      <vt:lpstr>Kihak</vt:lpstr>
      <vt:lpstr>During Kihak…</vt:lpstr>
      <vt:lpstr>Tuba</vt:lpstr>
      <vt:lpstr>On the 11th of Tuba…</vt:lpstr>
      <vt:lpstr>Also during Tuba…</vt:lpstr>
      <vt:lpstr>Amshir</vt:lpstr>
      <vt:lpstr>During Amshir</vt:lpstr>
      <vt:lpstr>Barmahat</vt:lpstr>
      <vt:lpstr>In Barmahat…</vt:lpstr>
      <vt:lpstr>barmuda</vt:lpstr>
      <vt:lpstr>In Barmuda…</vt:lpstr>
      <vt:lpstr>bashnas</vt:lpstr>
      <vt:lpstr>On the 8th of Bashans…</vt:lpstr>
      <vt:lpstr>Also in Bashans…</vt:lpstr>
      <vt:lpstr>Ba’una</vt:lpstr>
      <vt:lpstr>In Ba’una…</vt:lpstr>
      <vt:lpstr>abib</vt:lpstr>
      <vt:lpstr>In Abib…</vt:lpstr>
      <vt:lpstr>Misra</vt:lpstr>
      <vt:lpstr>In the middle of the Month…</vt:lpstr>
      <vt:lpstr>Also in Misra…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in the Life of a Coptic Peasant</dc:title>
  <dc:creator>Jennie Grayson</dc:creator>
  <cp:lastModifiedBy>Jennie Grayson</cp:lastModifiedBy>
  <cp:revision>32</cp:revision>
  <dcterms:created xsi:type="dcterms:W3CDTF">2009-04-24T15:06:27Z</dcterms:created>
  <dcterms:modified xsi:type="dcterms:W3CDTF">2009-04-24T19:51:29Z</dcterms:modified>
</cp:coreProperties>
</file>